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5"/>
  </p:notesMasterIdLst>
  <p:sldIdLst>
    <p:sldId id="256" r:id="rId5"/>
    <p:sldId id="257" r:id="rId6"/>
    <p:sldId id="258" r:id="rId7"/>
    <p:sldId id="259" r:id="rId8"/>
    <p:sldId id="270" r:id="rId9"/>
    <p:sldId id="260" r:id="rId10"/>
    <p:sldId id="268" r:id="rId11"/>
    <p:sldId id="261" r:id="rId12"/>
    <p:sldId id="269" r:id="rId13"/>
    <p:sldId id="264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23EF4C8-A872-454D-BBFC-33146ED3A04F}" v="32" dt="2023-10-31T14:07:28.71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2" autoAdjust="0"/>
    <p:restoredTop sz="94660"/>
  </p:normalViewPr>
  <p:slideViewPr>
    <p:cSldViewPr snapToGrid="0">
      <p:cViewPr varScale="1">
        <p:scale>
          <a:sx n="82" d="100"/>
          <a:sy n="82" d="100"/>
        </p:scale>
        <p:origin x="49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33E416-7EFF-4274-A27A-75318AD2ACE7}" type="datetimeFigureOut">
              <a:rPr lang="en-US" smtClean="0"/>
              <a:t>10/31/2023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CE3257-BFD6-4B0F-A40C-C4E4B711A8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84384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967DDD-8DBC-FA6C-D024-1E77A5B1FDD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EAAAFF5-1EB3-D7ED-72EC-511FDDA2612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347F00-837E-5692-EBE3-D9702DA311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0588E-CEC0-4D7F-A5BD-A77E2BFEADF3}" type="datetimeFigureOut">
              <a:rPr lang="en-US" smtClean="0"/>
              <a:t>10/31/2023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BE655E-EDCD-6731-A631-8BE8127B34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4425E5-0509-2A3F-40A8-6F35BC79E6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5CBAC-DAB6-4336-925A-2C6B0FE05D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93325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A11F23-EE43-29BC-FB4B-A18B32544B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22B8881-093C-19E2-4734-0BA094DD8B5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C59C00-6E7F-1AA5-1D2B-289994DCF5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0588E-CEC0-4D7F-A5BD-A77E2BFEADF3}" type="datetimeFigureOut">
              <a:rPr lang="en-US" smtClean="0"/>
              <a:t>10/31/2023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19D6EA-EEB2-992A-9A40-8A155F0020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805007-3524-03B5-C14C-6D6AE59277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5CBAC-DAB6-4336-925A-2C6B0FE05D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90145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B01F091-1624-D930-D34B-2E14FEAC976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3EBB406-DB04-604F-AEE7-66C61712012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E5FEB1-06DD-4C80-7CF2-872C828567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0588E-CEC0-4D7F-A5BD-A77E2BFEADF3}" type="datetimeFigureOut">
              <a:rPr lang="en-US" smtClean="0"/>
              <a:t>10/31/2023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3FEED5-A964-15A7-193C-E841FD8602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55D2DA-E912-73EC-70D9-86E76789BC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5CBAC-DAB6-4336-925A-2C6B0FE05D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63045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BDACCF-A5BB-B991-CD3D-6C2249083B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FCAC70-AF65-C98D-7346-289EB3E301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3F5945-E1BB-D2C0-23C5-1A83AC04DF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0588E-CEC0-4D7F-A5BD-A77E2BFEADF3}" type="datetimeFigureOut">
              <a:rPr lang="en-US" smtClean="0"/>
              <a:t>10/31/2023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4FF2B0-C6EB-1568-0414-7C12411AF1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5A2CD5-24BA-BA43-D65D-7279006780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5CBAC-DAB6-4336-925A-2C6B0FE05D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21195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9E53D3-9328-F6E3-C91E-37AFADE5A0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20C4034-AE34-7D10-B45D-DC458FA571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AA2BEA-02BD-A2A3-BC40-BF6BF17A19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0588E-CEC0-4D7F-A5BD-A77E2BFEADF3}" type="datetimeFigureOut">
              <a:rPr lang="en-US" smtClean="0"/>
              <a:t>10/31/2023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B7503E-051B-5FE2-6201-E15A810D62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2AD214-FDFE-56BF-5C27-199694A235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5CBAC-DAB6-4336-925A-2C6B0FE05D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30151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8CAC5F-22A7-1A68-35D8-E5CB7EFD42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B1F8F8-8D9F-5461-F563-9B2D5021F50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5D090FC-4B38-9BC7-F942-A5AC49222FD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4BC56B2-9150-057C-4C53-087546E72F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0588E-CEC0-4D7F-A5BD-A77E2BFEADF3}" type="datetimeFigureOut">
              <a:rPr lang="en-US" smtClean="0"/>
              <a:t>10/31/2023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6CADDEC-5A46-ADCA-01AC-747FE47FC6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F47B491-C28F-3107-E559-F1F7E8577F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5CBAC-DAB6-4336-925A-2C6B0FE05D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71476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5FE06D-8428-A4D4-40C7-EF2F3C5258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767782A-302B-2637-B112-87BA81BA9B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7BE4EBA-181A-8A75-4B26-F329E9C8D56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88B5063-8E21-2BDF-0FBF-5E29F6577C3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8DBDAC5-C56B-DD60-6D20-BBBAA19736A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62E0747-AF55-9245-E1DE-62EBB05AD7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0588E-CEC0-4D7F-A5BD-A77E2BFEADF3}" type="datetimeFigureOut">
              <a:rPr lang="en-US" smtClean="0"/>
              <a:t>10/31/2023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02896F3-101E-A8C1-8066-C46631FD7B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98B21F7-0D2D-9F97-643B-835E61A97A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5CBAC-DAB6-4336-925A-2C6B0FE05D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95292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81B624-C7B3-7B6E-1936-0879CA3AA6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9A0EF7F-8C7F-84D5-5265-069E5E74CF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0588E-CEC0-4D7F-A5BD-A77E2BFEADF3}" type="datetimeFigureOut">
              <a:rPr lang="en-US" smtClean="0"/>
              <a:t>10/31/2023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89710FF-C312-3EC3-8A32-295FB28EF2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8195583-A08D-2771-7BCD-3CD6B7FD7E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5CBAC-DAB6-4336-925A-2C6B0FE05D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37309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AAD933D-76B0-18AB-70D7-01D6051E8F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0588E-CEC0-4D7F-A5BD-A77E2BFEADF3}" type="datetimeFigureOut">
              <a:rPr lang="en-US" smtClean="0"/>
              <a:t>10/31/2023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0E4586D-2409-9C32-8D82-388E37A801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D0E0FF4-AD85-4D19-2D4D-B6B2D650B2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5CBAC-DAB6-4336-925A-2C6B0FE05D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72990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F1E610-FF76-1A8F-E9DF-EBC47FBA41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42BE97-7663-5554-3213-DA28D95147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91BD34A-70AF-58D6-D660-C673AAD78E6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91390A8-E796-2CB5-CCB5-359E8F3854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0588E-CEC0-4D7F-A5BD-A77E2BFEADF3}" type="datetimeFigureOut">
              <a:rPr lang="en-US" smtClean="0"/>
              <a:t>10/31/2023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EF8B2B5-64CF-D6FD-3D93-3334F3B1A6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ADDCC08-ADE5-381F-A0ED-50D08C2127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5CBAC-DAB6-4336-925A-2C6B0FE05D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86519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3625DF-0EE9-25EF-EB09-7972BB73B0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F4F90D4-07E5-CC45-A31E-02B7B664E8A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1E64547-90FF-4673-1F45-15B6FBEA264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C1C9331-5617-794E-7182-08AFBF30DB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0588E-CEC0-4D7F-A5BD-A77E2BFEADF3}" type="datetimeFigureOut">
              <a:rPr lang="en-US" smtClean="0"/>
              <a:t>10/31/2023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396F6AB-BA13-505D-7CC6-53C6A0C9F9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654FA72-8D19-03C6-D8C1-91490B8BF3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5CBAC-DAB6-4336-925A-2C6B0FE05D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56468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4DBFD58-E734-9CE4-057A-433079155F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01A52FD-37FF-E94A-C83A-8FF83B020D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FE9F6B-2353-E446-4EB7-83CE6E6134D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20588E-CEC0-4D7F-A5BD-A77E2BFEADF3}" type="datetimeFigureOut">
              <a:rPr lang="en-US" smtClean="0"/>
              <a:t>10/31/2023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A6DB78-229C-7BA6-E815-62CF376B6A3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C1529F-E02A-2FC4-5A5E-A0058478691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25CBAC-DAB6-4336-925A-2C6B0FE05D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78825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ngall.com/digital-marketing-png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stileex.xyz/applications-streaming-mobile/" TargetMode="External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aniceplaceinthesun.blogspot.com/2018/02/tuesdays-question-whats-worst-food.html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XZmGGAbHqa0?feature=oembed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F850DE-C2EB-8998-8311-6F6242F35BB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62001" y="1141711"/>
            <a:ext cx="3234466" cy="3474364"/>
          </a:xfrm>
        </p:spPr>
        <p:txBody>
          <a:bodyPr anchor="t">
            <a:normAutofit/>
          </a:bodyPr>
          <a:lstStyle/>
          <a:p>
            <a:pPr algn="l"/>
            <a:r>
              <a:rPr lang="en-US" sz="3300" dirty="0"/>
              <a:t>Unit 5-Digital Content</a:t>
            </a:r>
            <a:br>
              <a:rPr lang="en-US" sz="3300" dirty="0"/>
            </a:br>
            <a:br>
              <a:rPr lang="en-US" sz="3300" dirty="0"/>
            </a:br>
            <a:r>
              <a:rPr lang="en-US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Streaming digital content</a:t>
            </a:r>
            <a:endParaRPr lang="en-US" sz="33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BB0169C-2EC1-577D-614B-36112BED878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62000" y="4609474"/>
            <a:ext cx="3234467" cy="1263291"/>
          </a:xfrm>
        </p:spPr>
        <p:txBody>
          <a:bodyPr anchor="b">
            <a:normAutofit/>
          </a:bodyPr>
          <a:lstStyle/>
          <a:p>
            <a:pPr algn="l"/>
            <a:r>
              <a:rPr lang="en-US" sz="1800" dirty="0"/>
              <a:t>Year 6 Week 11 Day1</a:t>
            </a:r>
          </a:p>
          <a:p>
            <a:pPr algn="l"/>
            <a:endParaRPr lang="en-US" sz="1800" dirty="0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33193FD5-6A49-7562-EA76-F15D42E158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65140" y="871146"/>
            <a:ext cx="736939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4">
            <a:extLst>
              <a:ext uri="{FF2B5EF4-FFF2-40B4-BE49-F238E27FC236}">
                <a16:creationId xmlns:a16="http://schemas.microsoft.com/office/drawing/2014/main" id="{64F90E7A-9988-4762-C4E9-3CFC58081B2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4889337" y="432874"/>
            <a:ext cx="5324475" cy="5324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864460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08D598-4512-7245-7C61-3544B8625C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55598" y="1138036"/>
            <a:ext cx="5598202" cy="1402470"/>
          </a:xfrm>
        </p:spPr>
        <p:txBody>
          <a:bodyPr anchor="t">
            <a:normAutofit/>
          </a:bodyPr>
          <a:lstStyle/>
          <a:p>
            <a:r>
              <a:rPr lang="en-US" sz="3200" dirty="0"/>
              <a:t>Plenary </a:t>
            </a: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1503BFE4-729B-D9D0-C17B-501E6AF112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858738" y="871146"/>
            <a:ext cx="736939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443A4A-FDBD-289D-0F80-EDE8BE2055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55598" y="2551176"/>
            <a:ext cx="5444382" cy="359120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2000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0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9282079-A50D-BEED-D9B1-70172E78DB0E}"/>
              </a:ext>
            </a:extLst>
          </p:cNvPr>
          <p:cNvSpPr txBox="1"/>
          <p:nvPr/>
        </p:nvSpPr>
        <p:spPr>
          <a:xfrm>
            <a:off x="4858917" y="1904845"/>
            <a:ext cx="518082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GB" dirty="0">
                <a:latin typeface="Calibri" panose="020F0502020204030204" pitchFamily="34" charset="0"/>
                <a:ea typeface="Times New Roman" panose="02020603050405020304" pitchFamily="18" charset="0"/>
              </a:rPr>
              <a:t>R</a:t>
            </a:r>
            <a:r>
              <a:rPr lang="en-GB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esearch about the streaming services which are owned by Qatar and </a:t>
            </a:r>
            <a:r>
              <a:rPr lang="en-US" sz="18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jot it down in</a:t>
            </a:r>
            <a:r>
              <a:rPr lang="en-US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the sticky note.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94CC9C9-46F4-FAF7-F57B-3E5E1EF9499D}"/>
              </a:ext>
            </a:extLst>
          </p:cNvPr>
          <p:cNvSpPr txBox="1"/>
          <p:nvPr/>
        </p:nvSpPr>
        <p:spPr>
          <a:xfrm>
            <a:off x="5149596" y="4059936"/>
            <a:ext cx="189280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900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DC65326-B2AC-C62D-BF5C-33807E27094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475861" y="2551176"/>
            <a:ext cx="5706497" cy="37328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12759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1EB45D-8D3E-A18A-CBC8-E2CE481F93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1" y="1138265"/>
            <a:ext cx="9390528" cy="1401183"/>
          </a:xfrm>
        </p:spPr>
        <p:txBody>
          <a:bodyPr anchor="t">
            <a:normAutofit/>
          </a:bodyPr>
          <a:lstStyle/>
          <a:p>
            <a:r>
              <a:rPr lang="en-US" sz="3200"/>
              <a:t>Learning objective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D2C4353C-C927-1758-0BEF-21E9E0D816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65140" y="871146"/>
            <a:ext cx="736939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904B97-147D-8F12-DE68-EF7B6A53B2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1" y="2551177"/>
            <a:ext cx="10069605" cy="957134"/>
          </a:xfrm>
        </p:spPr>
        <p:txBody>
          <a:bodyPr>
            <a:normAutofit/>
          </a:bodyPr>
          <a:lstStyle/>
          <a:p>
            <a:pPr algn="l" rtl="0" fontAlgn="base"/>
            <a:r>
              <a:rPr lang="en-US" sz="1800" b="0" i="0" dirty="0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  <a:t>By the end of the lesson you will be able to identify and understand that a range of digital content is stored on servers, including streaming and messaging services after having a class discussion and completing the task.</a:t>
            </a:r>
          </a:p>
          <a:p>
            <a:pPr algn="l" rtl="0" fontAlgn="base"/>
            <a:endParaRPr lang="en-US" sz="1200" b="0" i="0" dirty="0">
              <a:solidFill>
                <a:srgbClr val="000000"/>
              </a:solidFill>
              <a:effectLst/>
              <a:latin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93698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17507A-0C67-47F2-9584-7F28E80B0B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1" y="1138265"/>
            <a:ext cx="9390528" cy="1401183"/>
          </a:xfrm>
        </p:spPr>
        <p:txBody>
          <a:bodyPr anchor="t">
            <a:normAutofit/>
          </a:bodyPr>
          <a:lstStyle/>
          <a:p>
            <a:r>
              <a:rPr lang="en-US" sz="3200"/>
              <a:t>Key Vocabulary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D2C4353C-C927-1758-0BEF-21E9E0D816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65140" y="871146"/>
            <a:ext cx="736939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F838E5-6969-8D81-9B50-0E36B11DBF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1" y="2551176"/>
            <a:ext cx="10069605" cy="360293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Digital content, Streaming, Podcast, Audio book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5261718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6B42C7-5028-17B4-100B-93138B022D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79978" y="741391"/>
            <a:ext cx="3369234" cy="1616203"/>
          </a:xfrm>
        </p:spPr>
        <p:txBody>
          <a:bodyPr anchor="b">
            <a:normAutofit/>
          </a:bodyPr>
          <a:lstStyle/>
          <a:p>
            <a:r>
              <a:rPr lang="en-US" sz="3200" dirty="0"/>
              <a:t>Big Question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AE3A741D-C19B-960A-5803-1C58871478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2879677" y="2347416"/>
            <a:ext cx="1630908" cy="7390262"/>
          </a:xfrm>
          <a:prstGeom prst="rect">
            <a:avLst/>
          </a:prstGeom>
          <a:gradFill>
            <a:gsLst>
              <a:gs pos="0">
                <a:schemeClr val="accent5"/>
              </a:gs>
              <a:gs pos="47000">
                <a:schemeClr val="accent2">
                  <a:alpha val="0"/>
                </a:schemeClr>
              </a:gs>
            </a:gsLst>
            <a:lin ang="11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DC39DE25-0E4E-0AA7-0932-1D78C23727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 flipV="1">
            <a:off x="-1919061" y="1919060"/>
            <a:ext cx="6854280" cy="3016159"/>
          </a:xfrm>
          <a:prstGeom prst="rect">
            <a:avLst/>
          </a:prstGeom>
          <a:gradFill flip="none" rotWithShape="1">
            <a:gsLst>
              <a:gs pos="0">
                <a:schemeClr val="accent5"/>
              </a:gs>
              <a:gs pos="47000">
                <a:schemeClr val="accent2">
                  <a:alpha val="0"/>
                </a:schemeClr>
              </a:gs>
            </a:gsLst>
            <a:lin ang="4200000" scaled="0"/>
            <a:tileRect/>
          </a:gra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8D6EA299-0840-6DEA-E670-C49AEBC87E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4461657" y="4425055"/>
            <a:ext cx="2928605" cy="2432945"/>
          </a:xfrm>
          <a:prstGeom prst="rect">
            <a:avLst/>
          </a:prstGeom>
          <a:gradFill flip="none" rotWithShape="1">
            <a:gsLst>
              <a:gs pos="0">
                <a:schemeClr val="accent2"/>
              </a:gs>
              <a:gs pos="51000">
                <a:schemeClr val="accent5">
                  <a:lumMod val="60000"/>
                  <a:lumOff val="40000"/>
                  <a:alpha val="0"/>
                </a:schemeClr>
              </a:gs>
            </a:gsLst>
            <a:path path="circle">
              <a:fillToRect r="100000" b="100000"/>
            </a:path>
            <a:tileRect l="-100000" t="-100000"/>
          </a:gra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F5AF12-92EB-0AE5-DD7E-6A065C08ED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79978" y="2533476"/>
            <a:ext cx="3369234" cy="3447832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Why do we need streaming?</a:t>
            </a:r>
          </a:p>
          <a:p>
            <a:pPr marL="0" indent="0">
              <a:buNone/>
            </a:pP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What makes good streaming content?</a:t>
            </a:r>
          </a:p>
          <a:p>
            <a:pPr marL="0" indent="0">
              <a:buNone/>
            </a:pP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What are the different ranges of digital content you have made use of in your day to day life?</a:t>
            </a:r>
          </a:p>
          <a:p>
            <a:pPr marL="0" indent="0">
              <a:buNone/>
            </a:pPr>
            <a:endParaRPr lang="en-US" sz="20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000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98888070-390E-BBB5-B3A7-D1EE63A9F48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2159398" y="1549491"/>
            <a:ext cx="3369234" cy="39462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08416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Down Arrow 7">
            <a:extLst>
              <a:ext uri="{FF2B5EF4-FFF2-40B4-BE49-F238E27FC236}">
                <a16:creationId xmlns:a16="http://schemas.microsoft.com/office/drawing/2014/main" id="{D4771268-CB57-404A-9271-370EB28F60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800100" y="1491343"/>
            <a:ext cx="3333749" cy="3499103"/>
          </a:xfrm>
          <a:prstGeom prst="downArrow">
            <a:avLst>
              <a:gd name="adj1" fmla="val 100000"/>
              <a:gd name="adj2" fmla="val 15788"/>
            </a:avLst>
          </a:prstGeom>
          <a:solidFill>
            <a:srgbClr val="404040"/>
          </a:solidFill>
          <a:ln w="539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8EDC93C-5D51-DC6B-D15B-B513466117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700" y="1967266"/>
            <a:ext cx="2628900" cy="2547257"/>
          </a:xfrm>
          <a:noFill/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3600" b="1" kern="1200" dirty="0">
                <a:solidFill>
                  <a:srgbClr val="FFFFFF"/>
                </a:solidFill>
                <a:effectLst/>
                <a:latin typeface="+mj-lt"/>
                <a:ea typeface="+mj-ea"/>
                <a:cs typeface="+mj-cs"/>
              </a:rPr>
              <a:t>Hook Activity – Group (10 mins)</a:t>
            </a:r>
            <a:endParaRPr lang="en-US" sz="3600" kern="1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1531896-C923-4C80-8B44-E15C1D89CDA3}"/>
              </a:ext>
            </a:extLst>
          </p:cNvPr>
          <p:cNvSpPr txBox="1"/>
          <p:nvPr/>
        </p:nvSpPr>
        <p:spPr>
          <a:xfrm>
            <a:off x="4918461" y="1574019"/>
            <a:ext cx="375090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</a:rPr>
              <a:t>5 mins- Discuss with your peer and present your answer your to your classmate.  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3C85639-5478-45AF-32BA-B718D7ED77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03041" y="6130212"/>
            <a:ext cx="10515600" cy="4351338"/>
          </a:xfrm>
        </p:spPr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E9CCFE5-3A5F-1BCD-9FA2-884AE0D064F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27804" y="3181740"/>
            <a:ext cx="4532220" cy="30519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826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Down Arrow 7">
            <a:extLst>
              <a:ext uri="{FF2B5EF4-FFF2-40B4-BE49-F238E27FC236}">
                <a16:creationId xmlns:a16="http://schemas.microsoft.com/office/drawing/2014/main" id="{D4771268-CB57-404A-9271-370EB28F60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800100" y="1491343"/>
            <a:ext cx="3333749" cy="3499103"/>
          </a:xfrm>
          <a:prstGeom prst="downArrow">
            <a:avLst>
              <a:gd name="adj1" fmla="val 100000"/>
              <a:gd name="adj2" fmla="val 15788"/>
            </a:avLst>
          </a:prstGeom>
          <a:solidFill>
            <a:srgbClr val="404040"/>
          </a:solidFill>
          <a:ln w="539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8EDC93C-5D51-DC6B-D15B-B513466117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700" y="1967266"/>
            <a:ext cx="2628900" cy="2547257"/>
          </a:xfrm>
          <a:noFill/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3600" b="1" kern="1200" dirty="0">
                <a:solidFill>
                  <a:srgbClr val="FFFFFF"/>
                </a:solidFill>
                <a:effectLst/>
                <a:latin typeface="+mj-lt"/>
                <a:ea typeface="+mj-ea"/>
                <a:cs typeface="+mj-cs"/>
              </a:rPr>
              <a:t>Hook Activity – Group (10 mins)</a:t>
            </a:r>
            <a:endParaRPr lang="en-US" sz="3600" kern="1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1531896-C923-4C80-8B44-E15C1D89CDA3}"/>
              </a:ext>
            </a:extLst>
          </p:cNvPr>
          <p:cNvSpPr txBox="1"/>
          <p:nvPr/>
        </p:nvSpPr>
        <p:spPr>
          <a:xfrm>
            <a:off x="4918461" y="1574019"/>
            <a:ext cx="375090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</a:rPr>
              <a:t>5mins-Watch the video about Google data center.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3C85639-5478-45AF-32BA-B718D7ED77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03041" y="6130212"/>
            <a:ext cx="10515600" cy="4351338"/>
          </a:xfrm>
        </p:spPr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pic>
        <p:nvPicPr>
          <p:cNvPr id="5" name="Online Media 4" title="Inside a Google data center">
            <a:hlinkClick r:id="" action="ppaction://media"/>
            <a:extLst>
              <a:ext uri="{FF2B5EF4-FFF2-40B4-BE49-F238E27FC236}">
                <a16:creationId xmlns:a16="http://schemas.microsoft.com/office/drawing/2014/main" id="{FF33751A-9BC7-E7CB-C5F9-05AA47C2DAC6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4826000" y="2711450"/>
            <a:ext cx="6156131" cy="30775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53778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5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Down Arrow 7">
            <a:extLst>
              <a:ext uri="{FF2B5EF4-FFF2-40B4-BE49-F238E27FC236}">
                <a16:creationId xmlns:a16="http://schemas.microsoft.com/office/drawing/2014/main" id="{D4771268-CB57-404A-9271-370EB28F60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800100" y="1491343"/>
            <a:ext cx="3333749" cy="3499103"/>
          </a:xfrm>
          <a:prstGeom prst="downArrow">
            <a:avLst>
              <a:gd name="adj1" fmla="val 100000"/>
              <a:gd name="adj2" fmla="val 15788"/>
            </a:avLst>
          </a:prstGeom>
          <a:solidFill>
            <a:srgbClr val="404040"/>
          </a:solidFill>
          <a:ln w="539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97691D6-1453-E6CE-4E77-390798EA0A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3105" y="1623639"/>
            <a:ext cx="2628900" cy="2547257"/>
          </a:xfrm>
          <a:noFill/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3600" b="1" kern="1200" dirty="0">
                <a:solidFill>
                  <a:srgbClr val="FFFFFF"/>
                </a:solidFill>
                <a:effectLst/>
                <a:latin typeface="+mj-lt"/>
                <a:ea typeface="+mj-ea"/>
                <a:cs typeface="+mj-cs"/>
              </a:rPr>
              <a:t>Main Activity  Discussion–</a:t>
            </a:r>
            <a:endParaRPr lang="en-US" sz="3600" kern="1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085508D-419D-BF71-4E03-626C73594272}"/>
              </a:ext>
            </a:extLst>
          </p:cNvPr>
          <p:cNvSpPr txBox="1"/>
          <p:nvPr/>
        </p:nvSpPr>
        <p:spPr>
          <a:xfrm>
            <a:off x="5616384" y="1716881"/>
            <a:ext cx="6111551" cy="147732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fontAlgn="base"/>
            <a:r>
              <a:rPr lang="en-US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 </a:t>
            </a: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/>
              </a:rPr>
              <a:t>Do you r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emember some of the main types of media files that are stored on computers?</a:t>
            </a:r>
          </a:p>
          <a:p>
            <a:pPr fontAlgn="base"/>
            <a:endParaRPr lang="en-US" dirty="0">
              <a:latin typeface="Calibri" panose="020F0502020204030204" pitchFamily="34" charset="0"/>
              <a:ea typeface="Calibri"/>
              <a:cs typeface="Calibri"/>
            </a:endParaRPr>
          </a:p>
          <a:p>
            <a:pPr fontAlgn="base"/>
            <a:r>
              <a:rPr lang="en-US" dirty="0">
                <a:latin typeface="Calibri" panose="020F0502020204030204" pitchFamily="34" charset="0"/>
                <a:ea typeface="Calibri"/>
                <a:cs typeface="Calibri"/>
              </a:rPr>
              <a:t>If yes can anyone list?</a:t>
            </a:r>
            <a:endParaRPr lang="en-US" dirty="0">
              <a:ea typeface="Calibri"/>
              <a:cs typeface="Calibri"/>
            </a:endParaRPr>
          </a:p>
          <a:p>
            <a:endParaRPr lang="en-US" dirty="0">
              <a:ea typeface="Calibri"/>
              <a:cs typeface="Calibri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BF4A423-64E0-DA5F-5781-A0C3EEA9F48A}"/>
              </a:ext>
            </a:extLst>
          </p:cNvPr>
          <p:cNvSpPr txBox="1"/>
          <p:nvPr/>
        </p:nvSpPr>
        <p:spPr>
          <a:xfrm>
            <a:off x="4812631" y="614112"/>
            <a:ext cx="5226217" cy="65171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5A1D78E-354C-133C-FDA8-79BC119DA86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44390" y="3091270"/>
            <a:ext cx="2903220" cy="3520440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29F79C1E-CB8C-CE6E-1B00-4EED53F4F74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75474" y="2693790"/>
            <a:ext cx="3333227" cy="2671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08233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Down Arrow 7">
            <a:extLst>
              <a:ext uri="{FF2B5EF4-FFF2-40B4-BE49-F238E27FC236}">
                <a16:creationId xmlns:a16="http://schemas.microsoft.com/office/drawing/2014/main" id="{D4771268-CB57-404A-9271-370EB28F60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800100" y="1491343"/>
            <a:ext cx="3333749" cy="3499103"/>
          </a:xfrm>
          <a:prstGeom prst="downArrow">
            <a:avLst>
              <a:gd name="adj1" fmla="val 100000"/>
              <a:gd name="adj2" fmla="val 15788"/>
            </a:avLst>
          </a:prstGeom>
          <a:solidFill>
            <a:srgbClr val="404040"/>
          </a:solidFill>
          <a:ln w="539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97691D6-1453-E6CE-4E77-390798EA0A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1895" y="1967265"/>
            <a:ext cx="2628900" cy="2547257"/>
          </a:xfrm>
          <a:noFill/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3600" b="1" kern="1200" dirty="0">
                <a:solidFill>
                  <a:srgbClr val="FFFFFF"/>
                </a:solidFill>
                <a:effectLst/>
                <a:latin typeface="+mj-lt"/>
                <a:ea typeface="+mj-ea"/>
                <a:cs typeface="+mj-cs"/>
              </a:rPr>
              <a:t>Main Activity</a:t>
            </a:r>
            <a:endParaRPr lang="en-US" sz="3600" kern="1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1629F36-D06C-526E-ED3F-E45038DD26F2}"/>
              </a:ext>
            </a:extLst>
          </p:cNvPr>
          <p:cNvSpPr txBox="1"/>
          <p:nvPr/>
        </p:nvSpPr>
        <p:spPr>
          <a:xfrm>
            <a:off x="5016567" y="1782599"/>
            <a:ext cx="615353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rtl="0" fontAlgn="base"/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</a:rPr>
              <a:t>Complete the Activity sheet 4</a:t>
            </a:r>
            <a:endParaRPr lang="en-US" b="0" i="0" dirty="0">
              <a:solidFill>
                <a:srgbClr val="000000"/>
              </a:solidFill>
              <a:effectLst/>
              <a:latin typeface="Segoe UI" panose="020B0502040204020203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121804F-5B2F-1F97-2416-D859A75E0D3A}"/>
              </a:ext>
            </a:extLst>
          </p:cNvPr>
          <p:cNvSpPr txBox="1"/>
          <p:nvPr/>
        </p:nvSpPr>
        <p:spPr>
          <a:xfrm>
            <a:off x="4934338" y="1224680"/>
            <a:ext cx="426408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15 mins-Group Activity </a:t>
            </a:r>
            <a:r>
              <a:rPr lang="en-US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( Sorting the content and service provider)</a:t>
            </a:r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7508588-7E89-0898-8F25-7FBC743D103D}"/>
              </a:ext>
            </a:extLst>
          </p:cNvPr>
          <p:cNvSpPr txBox="1"/>
          <p:nvPr/>
        </p:nvSpPr>
        <p:spPr>
          <a:xfrm>
            <a:off x="4946616" y="3410339"/>
            <a:ext cx="4460033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GB" sz="1800" dirty="0">
                <a:effectLst/>
                <a:latin typeface="Calibri" panose="020F0502020204030204" pitchFamily="34" charset="0"/>
                <a:ea typeface="MS ??"/>
              </a:rPr>
              <a:t>20 mins-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GB" sz="1800" dirty="0">
                <a:effectLst/>
                <a:latin typeface="Calibri" panose="020F0502020204030204" pitchFamily="34" charset="0"/>
                <a:ea typeface="MS ??"/>
              </a:rPr>
              <a:t>Make a Report on different types of digital content and about streaming services available in Qatar with appropriate images.</a:t>
            </a:r>
            <a:endParaRPr lang="en-US" sz="1800" dirty="0">
              <a:effectLst/>
              <a:latin typeface="Arial" panose="020B0604020202020204" pitchFamily="34" charset="0"/>
              <a:ea typeface="MS ??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GB" sz="1800" dirty="0">
                <a:effectLst/>
                <a:latin typeface="Calibri" panose="020F0502020204030204" pitchFamily="34" charset="0"/>
                <a:ea typeface="MS ??"/>
              </a:rPr>
              <a:t>If computer lab is available, they will make a report using MS Word.</a:t>
            </a:r>
            <a:endParaRPr lang="en-US" sz="1800" dirty="0">
              <a:effectLst/>
              <a:latin typeface="Arial" panose="020B0604020202020204" pitchFamily="34" charset="0"/>
              <a:ea typeface="MS ??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83990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Down Arrow 7">
            <a:extLst>
              <a:ext uri="{FF2B5EF4-FFF2-40B4-BE49-F238E27FC236}">
                <a16:creationId xmlns:a16="http://schemas.microsoft.com/office/drawing/2014/main" id="{D4771268-CB57-404A-9271-370EB28F60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800100" y="1491343"/>
            <a:ext cx="3333749" cy="3499103"/>
          </a:xfrm>
          <a:prstGeom prst="downArrow">
            <a:avLst>
              <a:gd name="adj1" fmla="val 100000"/>
              <a:gd name="adj2" fmla="val 15788"/>
            </a:avLst>
          </a:prstGeom>
          <a:solidFill>
            <a:srgbClr val="404040"/>
          </a:solidFill>
          <a:ln w="539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97691D6-1453-E6CE-4E77-390798EA0A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1895" y="1967265"/>
            <a:ext cx="2628900" cy="2547257"/>
          </a:xfrm>
          <a:noFill/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3600" b="1" dirty="0">
                <a:solidFill>
                  <a:srgbClr val="FFFFFF"/>
                </a:solidFill>
              </a:rPr>
              <a:t>Extension Task</a:t>
            </a:r>
            <a:endParaRPr lang="en-US" sz="3600" kern="1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1629F36-D06C-526E-ED3F-E45038DD26F2}"/>
              </a:ext>
            </a:extLst>
          </p:cNvPr>
          <p:cNvSpPr txBox="1"/>
          <p:nvPr/>
        </p:nvSpPr>
        <p:spPr>
          <a:xfrm>
            <a:off x="5057586" y="1825625"/>
            <a:ext cx="615353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rtl="0" fontAlgn="base"/>
            <a:r>
              <a:rPr lang="en-US" b="0" i="0" dirty="0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  <a:t>Write dow</a:t>
            </a:r>
            <a:r>
              <a:rPr lang="en-US" dirty="0">
                <a:solidFill>
                  <a:srgbClr val="000000"/>
                </a:solidFill>
                <a:latin typeface="Segoe UI" panose="020B0502040204020203" pitchFamily="34" charset="0"/>
              </a:rPr>
              <a:t>n the answers in the barcoded sheet</a:t>
            </a:r>
            <a:endParaRPr lang="en-US" b="0" i="0" dirty="0">
              <a:solidFill>
                <a:srgbClr val="000000"/>
              </a:solidFill>
              <a:effectLst/>
              <a:latin typeface="Segoe UI" panose="020B0502040204020203" pitchFamily="34" charset="0"/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BD7C3C7B-F6A9-4568-ACEE-B1852520DB4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09118" y="2455622"/>
            <a:ext cx="4012164" cy="15658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59347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9af60565-f5e9-4209-a22b-ef0b976848d1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D7F8804519DEA4EB4FADE8C3BCBC318" ma:contentTypeVersion="17" ma:contentTypeDescription="Create a new document." ma:contentTypeScope="" ma:versionID="1cdce28eb44bff28a4b93bf36e4f66c6">
  <xsd:schema xmlns:xsd="http://www.w3.org/2001/XMLSchema" xmlns:xs="http://www.w3.org/2001/XMLSchema" xmlns:p="http://schemas.microsoft.com/office/2006/metadata/properties" xmlns:ns3="9af60565-f5e9-4209-a22b-ef0b976848d1" xmlns:ns4="15804158-f315-42ba-9bf5-f5f442ddde16" targetNamespace="http://schemas.microsoft.com/office/2006/metadata/properties" ma:root="true" ma:fieldsID="bded8ea9b9bc73cab5ccd5b0b515c05d" ns3:_="" ns4:_="">
    <xsd:import namespace="9af60565-f5e9-4209-a22b-ef0b976848d1"/>
    <xsd:import namespace="15804158-f315-42ba-9bf5-f5f442ddde16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3:MediaLengthInSeconds" minOccurs="0"/>
                <xsd:element ref="ns3:_activity" minOccurs="0"/>
                <xsd:element ref="ns3:MediaServiceObjectDetectorVersions" minOccurs="0"/>
                <xsd:element ref="ns3:MediaServiceSystem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af60565-f5e9-4209-a22b-ef0b976848d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  <xsd:element name="_activity" ma:index="22" nillable="true" ma:displayName="_activity" ma:hidden="true" ma:internalName="_activity">
      <xsd:simpleType>
        <xsd:restriction base="dms:Note"/>
      </xsd:simpleType>
    </xsd:element>
    <xsd:element name="MediaServiceObjectDetectorVersions" ma:index="23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ystemTags" ma:index="24" nillable="true" ma:displayName="MediaServiceSystemTags" ma:hidden="true" ma:internalName="MediaServiceSystemTag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5804158-f315-42ba-9bf5-f5f442ddde16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C059E46-5841-439B-8EF3-130257CB6032}">
  <ds:schemaRefs>
    <ds:schemaRef ds:uri="http://schemas.microsoft.com/office/2006/metadata/properties"/>
    <ds:schemaRef ds:uri="9af60565-f5e9-4209-a22b-ef0b976848d1"/>
    <ds:schemaRef ds:uri="15804158-f315-42ba-9bf5-f5f442ddde16"/>
    <ds:schemaRef ds:uri="http://purl.org/dc/terms/"/>
    <ds:schemaRef ds:uri="http://schemas.microsoft.com/office/2006/documentManagement/types"/>
    <ds:schemaRef ds:uri="http://www.w3.org/XML/1998/namespace"/>
    <ds:schemaRef ds:uri="http://schemas.openxmlformats.org/package/2006/metadata/core-properties"/>
    <ds:schemaRef ds:uri="http://schemas.microsoft.com/office/infopath/2007/PartnerControls"/>
    <ds:schemaRef ds:uri="http://purl.org/dc/dcmitype/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C782E064-C1EA-477A-8FB7-4246FB3CD98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6B575C7-C639-47D6-BE80-3B0AB893C08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af60565-f5e9-4209-a22b-ef0b976848d1"/>
    <ds:schemaRef ds:uri="15804158-f315-42ba-9bf5-f5f442ddde1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622</TotalTime>
  <Words>252</Words>
  <Application>Microsoft Office PowerPoint</Application>
  <PresentationFormat>Widescreen</PresentationFormat>
  <Paragraphs>37</Paragraphs>
  <Slides>10</Slides>
  <Notes>0</Notes>
  <HiddenSlides>0</HiddenSlides>
  <MMClips>1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Calibri</vt:lpstr>
      <vt:lpstr>Calibri Light</vt:lpstr>
      <vt:lpstr>Segoe UI</vt:lpstr>
      <vt:lpstr>Times New Roman</vt:lpstr>
      <vt:lpstr>Office Theme</vt:lpstr>
      <vt:lpstr>Unit 5-Digital Content  Streaming digital content</vt:lpstr>
      <vt:lpstr>Learning objective</vt:lpstr>
      <vt:lpstr>Key Vocabulary</vt:lpstr>
      <vt:lpstr>Big Question</vt:lpstr>
      <vt:lpstr>Hook Activity – Group (10 mins)</vt:lpstr>
      <vt:lpstr>Hook Activity – Group (10 mins)</vt:lpstr>
      <vt:lpstr>Main Activity  Discussion–</vt:lpstr>
      <vt:lpstr>Main Activity</vt:lpstr>
      <vt:lpstr>Extension Task</vt:lpstr>
      <vt:lpstr>Plenary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Making Programs Clear Being Efficient Follow, understand, edit and correct algorithms</dc:title>
  <dc:creator>Shomaila Ali</dc:creator>
  <cp:lastModifiedBy>Janaki Ganesan</cp:lastModifiedBy>
  <cp:revision>21</cp:revision>
  <dcterms:created xsi:type="dcterms:W3CDTF">2023-09-15T16:26:21Z</dcterms:created>
  <dcterms:modified xsi:type="dcterms:W3CDTF">2023-10-31T18:08:09Z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0x010100BD7F8804519DEA4EB4FADE8C3BCBC318</vt:lpwstr>
  </property>
</Properties>
</file>