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80" r:id="rId7"/>
    <p:sldId id="281" r:id="rId8"/>
    <p:sldId id="284" r:id="rId9"/>
    <p:sldId id="283" r:id="rId10"/>
    <p:sldId id="286" r:id="rId11"/>
    <p:sldId id="290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 snapToGrid="0">
      <p:cViewPr varScale="1">
        <p:scale>
          <a:sx n="74" d="100"/>
          <a:sy n="74" d="100"/>
        </p:scale>
        <p:origin x="104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01/03/2024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64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009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537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these slides are based on the teaching outlined</a:t>
            </a:r>
            <a:r>
              <a:rPr lang="en-GB" baseline="0" dirty="0"/>
              <a:t> in the document </a:t>
            </a:r>
            <a:r>
              <a:rPr lang="en-GB" baseline="0" dirty="0">
                <a:solidFill>
                  <a:srgbClr val="FF0000"/>
                </a:solidFill>
              </a:rPr>
              <a:t>‘Teaching_1_Pronouns’</a:t>
            </a:r>
            <a:r>
              <a:rPr lang="en-GB" baseline="0" dirty="0"/>
              <a:t> available from Hamilton.  </a:t>
            </a:r>
          </a:p>
          <a:p>
            <a:r>
              <a:rPr lang="en-GB" baseline="0" dirty="0"/>
              <a:t>It is essential to read the teaching before using this powerpoint presentation.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3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883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883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these slides are based on the teaching outlined</a:t>
            </a:r>
            <a:r>
              <a:rPr lang="en-GB" baseline="0" dirty="0"/>
              <a:t> in the document </a:t>
            </a:r>
            <a:r>
              <a:rPr lang="en-GB" baseline="0" dirty="0">
                <a:solidFill>
                  <a:srgbClr val="FF0000"/>
                </a:solidFill>
              </a:rPr>
              <a:t>‘Teaching_1_Pronouns’</a:t>
            </a:r>
            <a:r>
              <a:rPr lang="en-GB" baseline="0" dirty="0"/>
              <a:t> available from Hamilton.  </a:t>
            </a:r>
          </a:p>
          <a:p>
            <a:r>
              <a:rPr lang="en-GB" baseline="0" dirty="0"/>
              <a:t>It is essential to read the teaching before using this powerpoint presentation.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9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01/03/2024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01/03/2024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01/03/2024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01/03/2024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01/03/2024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01/03/2024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01/03/2024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01/03/2024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01/03/2024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01/03/2024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01/03/2024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01/03/2024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5946" y="1442608"/>
            <a:ext cx="6002594" cy="1104388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00FF"/>
                </a:solidFill>
                <a:latin typeface="+mn-lt"/>
              </a:rPr>
              <a:t>Noun Phrases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5693" y="2675412"/>
            <a:ext cx="2438400" cy="2604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4759" y="1489591"/>
            <a:ext cx="1913266" cy="25893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85610" y="830492"/>
            <a:ext cx="105735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Nouns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are often names of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people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places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or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things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5973" y="4905455"/>
            <a:ext cx="9950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In front of a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we often have 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800" b="1" dirty="0">
                <a:solidFill>
                  <a:srgbClr val="66006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     an     the</a:t>
            </a:r>
            <a:endParaRPr lang="en-GB" sz="1050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7098" y="3261421"/>
            <a:ext cx="76197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Sometimes they name an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idea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or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feeling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316995" y="2085427"/>
            <a:ext cx="2210669" cy="752636"/>
          </a:xfrm>
          <a:prstGeom prst="wedgeRoundRectCallout">
            <a:avLst>
              <a:gd name="adj1" fmla="val -75649"/>
              <a:gd name="adj2" fmla="val 8125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Uncle Harry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260169" y="2128068"/>
            <a:ext cx="2089627" cy="752636"/>
          </a:xfrm>
          <a:prstGeom prst="wedgeRoundRectCallout">
            <a:avLst>
              <a:gd name="adj1" fmla="val -89833"/>
              <a:gd name="adj2" fmla="val 7708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660066"/>
                </a:solidFill>
              </a:rPr>
              <a:t>The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FF"/>
                </a:solidFill>
              </a:rPr>
              <a:t>garden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7212113" y="2132467"/>
            <a:ext cx="1567851" cy="752636"/>
          </a:xfrm>
          <a:prstGeom prst="wedgeRoundRectCallout">
            <a:avLst>
              <a:gd name="adj1" fmla="val -89833"/>
              <a:gd name="adj2" fmla="val 7708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660066"/>
                </a:solidFill>
              </a:rPr>
              <a:t>A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FF"/>
                </a:solidFill>
              </a:rPr>
              <a:t>bird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438039" y="3993977"/>
            <a:ext cx="1838770" cy="752636"/>
          </a:xfrm>
          <a:prstGeom prst="wedgeRoundRectCallout">
            <a:avLst>
              <a:gd name="adj1" fmla="val -75649"/>
              <a:gd name="adj2" fmla="val 8125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660066"/>
                </a:solidFill>
              </a:rPr>
              <a:t>A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FF"/>
                </a:solidFill>
              </a:rPr>
              <a:t>dream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993635" y="4009657"/>
            <a:ext cx="2210669" cy="752636"/>
          </a:xfrm>
          <a:prstGeom prst="wedgeRoundRectCallout">
            <a:avLst>
              <a:gd name="adj1" fmla="val -75649"/>
              <a:gd name="adj2" fmla="val 8125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happiness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6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725" y="2540146"/>
            <a:ext cx="3679901" cy="23469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85610" y="830492"/>
            <a:ext cx="10573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Adjectives</a:t>
            </a:r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GB" sz="3200" dirty="0">
                <a:cs typeface="Arial" panose="020B0604020202020204" pitchFamily="34" charset="0"/>
              </a:rPr>
              <a:t>An </a:t>
            </a:r>
            <a:r>
              <a:rPr lang="en-GB" sz="3200" b="1" dirty="0">
                <a:solidFill>
                  <a:srgbClr val="548235"/>
                </a:solidFill>
                <a:cs typeface="Arial" panose="020B0604020202020204" pitchFamily="34" charset="0"/>
              </a:rPr>
              <a:t>adjective</a:t>
            </a:r>
            <a:r>
              <a:rPr lang="en-GB" sz="3200" dirty="0">
                <a:cs typeface="Arial" panose="020B0604020202020204" pitchFamily="34" charset="0"/>
              </a:rPr>
              <a:t> is a describing word.  </a:t>
            </a:r>
          </a:p>
          <a:p>
            <a:pPr algn="ctr"/>
            <a:r>
              <a:rPr lang="en-GB" sz="3200" dirty="0">
                <a:cs typeface="Arial" panose="020B0604020202020204" pitchFamily="34" charset="0"/>
              </a:rPr>
              <a:t>It tells you more about a </a:t>
            </a:r>
            <a:r>
              <a:rPr lang="en-GB" sz="3200" b="1" dirty="0">
                <a:solidFill>
                  <a:srgbClr val="0000FF"/>
                </a:solidFill>
                <a:cs typeface="Arial" panose="020B0604020202020204" pitchFamily="34" charset="0"/>
              </a:rPr>
              <a:t>noun</a:t>
            </a:r>
            <a:r>
              <a:rPr lang="en-GB" sz="3200" dirty="0">
                <a:cs typeface="Arial" panose="020B0604020202020204" pitchFamily="34" charset="0"/>
              </a:rPr>
              <a:t>.</a:t>
            </a:r>
            <a:endParaRPr lang="en-GB" sz="3200" dirty="0"/>
          </a:p>
          <a:p>
            <a:pPr algn="ctr">
              <a:spcAft>
                <a:spcPts val="0"/>
              </a:spcAft>
            </a:pP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496" y="2644445"/>
            <a:ext cx="3993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</a:t>
            </a:r>
            <a:r>
              <a:rPr lang="en-GB" sz="2800" u="sng" dirty="0">
                <a:solidFill>
                  <a:srgbClr val="548235"/>
                </a:solidFill>
              </a:rPr>
              <a:t>white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bird</a:t>
            </a:r>
            <a:endParaRPr lang="en-GB" sz="2800" dirty="0"/>
          </a:p>
          <a:p>
            <a:pPr algn="ctr"/>
            <a:r>
              <a:rPr lang="en-GB" sz="2800" dirty="0"/>
              <a:t>an </a:t>
            </a:r>
            <a:r>
              <a:rPr lang="en-GB" sz="2800" u="sng" dirty="0">
                <a:solidFill>
                  <a:srgbClr val="548235"/>
                </a:solidFill>
              </a:rPr>
              <a:t>elegant</a:t>
            </a:r>
            <a:r>
              <a:rPr lang="en-GB" sz="2800" dirty="0">
                <a:solidFill>
                  <a:srgbClr val="548235"/>
                </a:solidFill>
              </a:rPr>
              <a:t> </a:t>
            </a:r>
            <a:r>
              <a:rPr lang="en-GB" sz="2800" dirty="0">
                <a:solidFill>
                  <a:srgbClr val="0000FF"/>
                </a:solidFill>
              </a:rPr>
              <a:t>owl</a:t>
            </a:r>
            <a:endParaRPr lang="en-GB" sz="2800" dirty="0"/>
          </a:p>
          <a:p>
            <a:pPr algn="ctr"/>
            <a:r>
              <a:rPr lang="en-GB" sz="2800" dirty="0"/>
              <a:t>a </a:t>
            </a:r>
            <a:r>
              <a:rPr lang="en-GB" sz="2800" u="sng" dirty="0">
                <a:solidFill>
                  <a:srgbClr val="548235"/>
                </a:solidFill>
              </a:rPr>
              <a:t>dark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shape</a:t>
            </a:r>
          </a:p>
          <a:p>
            <a:pPr algn="ctr"/>
            <a:r>
              <a:rPr lang="en-GB" sz="2800" dirty="0"/>
              <a:t>The </a:t>
            </a:r>
            <a:r>
              <a:rPr lang="en-GB" sz="2800" dirty="0">
                <a:solidFill>
                  <a:srgbClr val="0000FF"/>
                </a:solidFill>
              </a:rPr>
              <a:t>cuckoo </a:t>
            </a:r>
            <a:r>
              <a:rPr lang="en-GB" sz="2800" dirty="0"/>
              <a:t>was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u="sng" dirty="0">
                <a:solidFill>
                  <a:srgbClr val="548235"/>
                </a:solidFill>
              </a:rPr>
              <a:t>hidden</a:t>
            </a:r>
            <a:r>
              <a:rPr lang="en-GB" sz="2800" dirty="0">
                <a:solidFill>
                  <a:srgbClr val="000000"/>
                </a:solidFill>
              </a:rPr>
              <a:t>.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7148" y="5271002"/>
            <a:ext cx="753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u="sng" dirty="0">
                <a:solidFill>
                  <a:srgbClr val="008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sometimes come next to ‘their’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nouns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GB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7347" y="5725562"/>
            <a:ext cx="4330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sometimes they do not.</a:t>
            </a:r>
            <a:endParaRPr lang="en-GB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8110" y="4581300"/>
            <a:ext cx="393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Its </a:t>
            </a:r>
            <a:r>
              <a:rPr lang="en-GB" sz="2800" dirty="0">
                <a:solidFill>
                  <a:srgbClr val="0000FF"/>
                </a:solidFill>
              </a:rPr>
              <a:t>calls</a:t>
            </a:r>
            <a:r>
              <a:rPr lang="en-GB" sz="2800" dirty="0"/>
              <a:t> were </a:t>
            </a:r>
            <a:r>
              <a:rPr lang="en-GB" sz="2800" u="sng" dirty="0">
                <a:solidFill>
                  <a:srgbClr val="008000"/>
                </a:solidFill>
              </a:rPr>
              <a:t>amazing</a:t>
            </a:r>
            <a:r>
              <a:rPr lang="en-GB" sz="2800" dirty="0"/>
              <a:t>.</a:t>
            </a:r>
          </a:p>
        </p:txBody>
      </p:sp>
      <p:sp>
        <p:nvSpPr>
          <p:cNvPr id="3" name="Cloud 2"/>
          <p:cNvSpPr/>
          <p:nvPr/>
        </p:nvSpPr>
        <p:spPr>
          <a:xfrm>
            <a:off x="6726081" y="2916461"/>
            <a:ext cx="3276808" cy="1897269"/>
          </a:xfrm>
          <a:prstGeom prst="clou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 Phrases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phrase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adds extra detail to the </a:t>
            </a:r>
            <a:r>
              <a:rPr lang="en-GB" sz="3200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9136" y="2474020"/>
            <a:ext cx="48952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0000FF"/>
                </a:solidFill>
              </a:rPr>
              <a:t>red-breasted robin</a:t>
            </a: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its cheerful calls</a:t>
            </a: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the happy visitor</a:t>
            </a:r>
          </a:p>
          <a:p>
            <a:pPr algn="ctr"/>
            <a:r>
              <a:rPr lang="en-GB" sz="2800" i="1" dirty="0">
                <a:solidFill>
                  <a:srgbClr val="0000FF"/>
                </a:solidFill>
              </a:rPr>
              <a:t> a complete surprise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29" y="5363336"/>
            <a:ext cx="9950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It can be made by adding an adjective or two.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0575" y="1897267"/>
            <a:ext cx="2229722" cy="20636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323" y="2195187"/>
            <a:ext cx="2515700" cy="27924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98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4595" y="3919976"/>
            <a:ext cx="4484053" cy="2273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610" y="830492"/>
            <a:ext cx="1057355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Spotting a Noun Phrase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phrase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 can be replaced by a pronoun.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329" y="2379940"/>
            <a:ext cx="6072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The red-breasted robin </a:t>
            </a:r>
            <a:r>
              <a:rPr lang="en-GB" sz="2400" dirty="0"/>
              <a:t>was on the wall.</a:t>
            </a:r>
          </a:p>
          <a:p>
            <a:r>
              <a:rPr lang="en-GB" sz="2400" dirty="0">
                <a:solidFill>
                  <a:srgbClr val="0000FF"/>
                </a:solidFill>
              </a:rPr>
              <a:t>The noisy jay </a:t>
            </a:r>
            <a:r>
              <a:rPr lang="en-GB" sz="2400" dirty="0"/>
              <a:t>flew down beside him</a:t>
            </a:r>
            <a:r>
              <a:rPr lang="en-GB" sz="2400" i="1" dirty="0">
                <a:solidFill>
                  <a:srgbClr val="0000FF"/>
                </a:solidFill>
              </a:rPr>
              <a:t>.</a:t>
            </a:r>
          </a:p>
          <a:p>
            <a:r>
              <a:rPr lang="en-GB" sz="2400" dirty="0">
                <a:solidFill>
                  <a:srgbClr val="0000FF"/>
                </a:solidFill>
              </a:rPr>
              <a:t>The beautiful goldfinch </a:t>
            </a:r>
            <a:r>
              <a:rPr lang="en-GB" sz="2400" dirty="0"/>
              <a:t>then arrived.  </a:t>
            </a:r>
          </a:p>
          <a:p>
            <a:r>
              <a:rPr lang="en-GB" sz="2400" dirty="0"/>
              <a:t>The robin gave them </a:t>
            </a:r>
            <a:r>
              <a:rPr lang="en-GB" sz="2400" dirty="0">
                <a:solidFill>
                  <a:srgbClr val="0000FF"/>
                </a:solidFill>
              </a:rPr>
              <a:t>a stern warning.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1209" y="2352427"/>
            <a:ext cx="4065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He</a:t>
            </a:r>
            <a:r>
              <a:rPr lang="en-GB" sz="2400" dirty="0"/>
              <a:t> was on the wall.</a:t>
            </a:r>
          </a:p>
          <a:p>
            <a:r>
              <a:rPr lang="en-GB" sz="2400" dirty="0">
                <a:solidFill>
                  <a:srgbClr val="0000FF"/>
                </a:solidFill>
              </a:rPr>
              <a:t>It </a:t>
            </a:r>
            <a:r>
              <a:rPr lang="en-GB" sz="2400" dirty="0"/>
              <a:t>flew down. </a:t>
            </a:r>
          </a:p>
          <a:p>
            <a:r>
              <a:rPr lang="en-GB" sz="2400" dirty="0">
                <a:solidFill>
                  <a:srgbClr val="0000FF"/>
                </a:solidFill>
              </a:rPr>
              <a:t>She </a:t>
            </a:r>
            <a:r>
              <a:rPr lang="en-GB" sz="2400" dirty="0"/>
              <a:t>arrived alongside.</a:t>
            </a:r>
          </a:p>
          <a:p>
            <a:r>
              <a:rPr lang="en-GB" sz="2400" dirty="0"/>
              <a:t>The robin gave </a:t>
            </a:r>
            <a:r>
              <a:rPr lang="en-GB" sz="2400" dirty="0">
                <a:solidFill>
                  <a:srgbClr val="0000FF"/>
                </a:solidFill>
              </a:rPr>
              <a:t>it</a:t>
            </a:r>
            <a:r>
              <a:rPr lang="en-GB" sz="2400" dirty="0"/>
              <a:t> to them.</a:t>
            </a:r>
            <a:endParaRPr lang="en-GB" sz="2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91487" y="799676"/>
            <a:ext cx="8014728" cy="1505272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0000FF"/>
                </a:solidFill>
                <a:latin typeface="+mn-lt"/>
              </a:rPr>
              <a:t>Adding more description</a:t>
            </a:r>
            <a:br>
              <a:rPr lang="en-GB" sz="4800" b="1" dirty="0">
                <a:solidFill>
                  <a:srgbClr val="0000FF"/>
                </a:solidFill>
                <a:latin typeface="+mn-lt"/>
              </a:rPr>
            </a:br>
            <a:r>
              <a:rPr lang="en-GB" sz="48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using little words</a:t>
            </a:r>
            <a:r>
              <a:rPr lang="mr-IN" sz="48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…</a:t>
            </a:r>
            <a:endParaRPr lang="en-GB" sz="4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388001" y="3041903"/>
            <a:ext cx="1677600" cy="646331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under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3594" y="3304060"/>
            <a:ext cx="987746" cy="646331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8144" y="2703825"/>
            <a:ext cx="987746" cy="646331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21824" y="2300548"/>
            <a:ext cx="987746" cy="646331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8918" y="2547026"/>
            <a:ext cx="1435514" cy="646331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with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658" y="2091308"/>
            <a:ext cx="2926715" cy="35534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139126" y="4343335"/>
            <a:ext cx="454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shy bird </a:t>
            </a:r>
            <a:r>
              <a:rPr lang="en-US" sz="2800" dirty="0">
                <a:solidFill>
                  <a:srgbClr val="FF0000"/>
                </a:solidFill>
              </a:rPr>
              <a:t>on</a:t>
            </a:r>
            <a:r>
              <a:rPr lang="en-US" sz="2800" dirty="0"/>
              <a:t> her nest</a:t>
            </a:r>
            <a:r>
              <a:rPr lang="mr-IN" sz="2800" dirty="0"/>
              <a:t>…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0314" y="4950452"/>
            <a:ext cx="7326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brown bird </a:t>
            </a:r>
            <a:r>
              <a:rPr lang="en-US" sz="2800" dirty="0">
                <a:solidFill>
                  <a:srgbClr val="FF0000"/>
                </a:solidFill>
              </a:rPr>
              <a:t>under</a:t>
            </a:r>
            <a:r>
              <a:rPr lang="en-US" sz="2800" dirty="0"/>
              <a:t> the eaves </a:t>
            </a:r>
            <a:r>
              <a:rPr lang="en-US" sz="2800" dirty="0">
                <a:solidFill>
                  <a:srgbClr val="FF0000"/>
                </a:solidFill>
              </a:rPr>
              <a:t>of</a:t>
            </a:r>
            <a:r>
              <a:rPr lang="en-US" sz="2800" dirty="0"/>
              <a:t> the house </a:t>
            </a:r>
            <a:r>
              <a:rPr lang="mr-IN" sz="2800" dirty="0"/>
              <a:t>…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461050" y="1496472"/>
            <a:ext cx="987746" cy="646331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of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5888" y="5609008"/>
            <a:ext cx="8204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little eggs </a:t>
            </a:r>
            <a:r>
              <a:rPr lang="en-US" sz="2800" dirty="0">
                <a:solidFill>
                  <a:srgbClr val="FF0000"/>
                </a:solidFill>
              </a:rPr>
              <a:t>in</a:t>
            </a:r>
            <a:r>
              <a:rPr lang="en-US" sz="2800" dirty="0"/>
              <a:t> the nest </a:t>
            </a:r>
            <a:r>
              <a:rPr lang="en-US" sz="2800" dirty="0">
                <a:solidFill>
                  <a:srgbClr val="FF0000"/>
                </a:solidFill>
              </a:rPr>
              <a:t>under</a:t>
            </a:r>
            <a:r>
              <a:rPr lang="en-US" sz="2800" dirty="0"/>
              <a:t> the bird are warm</a:t>
            </a:r>
            <a:r>
              <a:rPr lang="en-GB" sz="2800" dirty="0"/>
              <a:t>.</a:t>
            </a:r>
            <a:endParaRPr lang="en-US" sz="2800" dirty="0"/>
          </a:p>
        </p:txBody>
      </p:sp>
      <p:sp>
        <p:nvSpPr>
          <p:cNvPr id="10" name="Oval Callout 9"/>
          <p:cNvSpPr/>
          <p:nvPr/>
        </p:nvSpPr>
        <p:spPr>
          <a:xfrm>
            <a:off x="517391" y="862395"/>
            <a:ext cx="2539919" cy="1677751"/>
          </a:xfrm>
          <a:prstGeom prst="wedgeEllipseCallout">
            <a:avLst>
              <a:gd name="adj1" fmla="val 50554"/>
              <a:gd name="adj2" fmla="val 8838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Can you find the adjectives?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82072" y="3872937"/>
            <a:ext cx="3072989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These are called prepositions </a:t>
            </a:r>
          </a:p>
        </p:txBody>
      </p:sp>
      <p:cxnSp>
        <p:nvCxnSpPr>
          <p:cNvPr id="17" name="Straight Arrow Connector 16"/>
          <p:cNvCxnSpPr>
            <a:endCxn id="12" idx="2"/>
          </p:cNvCxnSpPr>
          <p:nvPr/>
        </p:nvCxnSpPr>
        <p:spPr>
          <a:xfrm flipH="1" flipV="1">
            <a:off x="9954923" y="2142803"/>
            <a:ext cx="361535" cy="187125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0986249" y="2885103"/>
            <a:ext cx="176849" cy="110887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9814747" y="3622059"/>
            <a:ext cx="31356" cy="34495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619755" y="3214381"/>
            <a:ext cx="925032" cy="1270073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13302" y="4813732"/>
            <a:ext cx="501712" cy="0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197455" y="5467889"/>
            <a:ext cx="992131" cy="4399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64386" y="6126446"/>
            <a:ext cx="678561" cy="4398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9449755" y="6115165"/>
            <a:ext cx="898060" cy="11282"/>
          </a:xfrm>
          <a:prstGeom prst="line">
            <a:avLst/>
          </a:prstGeom>
          <a:ln w="2857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4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4" grpId="0"/>
      <p:bldP spid="11" grpId="0"/>
      <p:bldP spid="12" grpId="0" animBg="1"/>
      <p:bldP spid="13" grpId="0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Prepositions</a:t>
            </a:r>
            <a:r>
              <a:rPr lang="en-GB" sz="3600" b="1" dirty="0"/>
              <a:t> help us add description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585861" y="2124580"/>
            <a:ext cx="756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72719" y="5287885"/>
            <a:ext cx="974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30029" y="4491806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77566" y="4815405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74158" y="4043661"/>
            <a:ext cx="1023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23343" y="2518686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75453" y="1804951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4400" y="4440945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35990" y="3579171"/>
            <a:ext cx="493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1005" y="3010009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endParaRPr lang="en-GB" dirty="0">
              <a:solidFill>
                <a:srgbClr val="0000FF"/>
              </a:solidFill>
            </a:endParaRPr>
          </a:p>
        </p:txBody>
      </p:sp>
      <p:pic>
        <p:nvPicPr>
          <p:cNvPr id="21" name="Picture 20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2545" y="1668631"/>
            <a:ext cx="2730500" cy="3238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721935" y="3679503"/>
            <a:ext cx="94448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26430" y="3225945"/>
            <a:ext cx="1075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behind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78500" y="1507613"/>
            <a:ext cx="964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85571" y="2396856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9149" y="2116788"/>
            <a:ext cx="4342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hungry bird on the bin</a:t>
            </a:r>
            <a:r>
              <a:rPr lang="mr-IN" sz="2800" dirty="0"/>
              <a:t>…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804473" y="3053184"/>
            <a:ext cx="503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Behind the bin, </a:t>
            </a:r>
            <a:r>
              <a:rPr lang="en-US" sz="2800" dirty="0"/>
              <a:t>a cat prowled</a:t>
            </a:r>
            <a:r>
              <a:rPr lang="mr-IN" sz="2800" dirty="0"/>
              <a:t>…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067582" y="3915578"/>
            <a:ext cx="5612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watchful bird with bright eyes</a:t>
            </a:r>
            <a:r>
              <a:rPr lang="mr-IN" sz="2800" dirty="0"/>
              <a:t>…</a:t>
            </a:r>
            <a:r>
              <a:rPr lang="en-US" sz="2800" dirty="0"/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95516" y="5338051"/>
            <a:ext cx="658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irritated cat without a chance slunk off. 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720675" y="2649905"/>
            <a:ext cx="391963" cy="1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894159" y="3586302"/>
            <a:ext cx="1007809" cy="4397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759901" y="4433018"/>
            <a:ext cx="678561" cy="4396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31049" y="5828529"/>
            <a:ext cx="992131" cy="4397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42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3" grpId="0"/>
      <p:bldP spid="30" grpId="0"/>
      <p:bldP spid="32" grpId="0"/>
      <p:bldP spid="43" grpId="0"/>
      <p:bldP spid="44" grpId="0"/>
      <p:bldP spid="45" grpId="0"/>
      <p:bldP spid="46" grpId="0"/>
      <p:bldP spid="47" grpId="0"/>
      <p:bldP spid="20" grpId="0" animBg="1"/>
      <p:bldP spid="25" grpId="0"/>
      <p:bldP spid="13" grpId="0"/>
      <p:bldP spid="14" grpId="0"/>
      <p:bldP spid="3" grpId="0"/>
      <p:bldP spid="22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832" y="2070677"/>
            <a:ext cx="2727504" cy="25862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85610" y="830492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Create your own descriptions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5585861" y="2124580"/>
            <a:ext cx="756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72719" y="5287885"/>
            <a:ext cx="974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below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7564" y="3159014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77566" y="4815405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74158" y="4043661"/>
            <a:ext cx="1023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223343" y="2518686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75453" y="1804951"/>
            <a:ext cx="4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4400" y="4440945"/>
            <a:ext cx="802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35990" y="3579171"/>
            <a:ext cx="493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1005" y="3010009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06652" y="2472151"/>
            <a:ext cx="94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inside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23006" y="3915861"/>
            <a:ext cx="1075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behind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78500" y="1507613"/>
            <a:ext cx="964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above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13107" y="2240057"/>
            <a:ext cx="514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76936" y="2739586"/>
            <a:ext cx="152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chicken</a:t>
            </a:r>
            <a:endParaRPr lang="en-US" sz="28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318439" y="3601980"/>
            <a:ext cx="341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/>
              <a:t>the careful chicken </a:t>
            </a:r>
            <a:endParaRPr lang="en-US" sz="28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01446" y="5102852"/>
            <a:ext cx="533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The careful chicken on the ladder,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898544" y="1630711"/>
            <a:ext cx="2477205" cy="705595"/>
          </a:xfrm>
          <a:prstGeom prst="wedgeRoundRectCallout">
            <a:avLst>
              <a:gd name="adj1" fmla="val -62605"/>
              <a:gd name="adj2" fmla="val 8472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Write a noun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9015142" y="2582785"/>
            <a:ext cx="2660963" cy="705595"/>
          </a:xfrm>
          <a:prstGeom prst="wedgeRoundRectCallout">
            <a:avLst>
              <a:gd name="adj1" fmla="val -62605"/>
              <a:gd name="adj2" fmla="val 8472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Add an adjective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6831445" y="4256136"/>
            <a:ext cx="4410045" cy="705595"/>
          </a:xfrm>
          <a:prstGeom prst="wedgeRoundRectCallout">
            <a:avLst>
              <a:gd name="adj1" fmla="val -80870"/>
              <a:gd name="adj2" fmla="val -3750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Add more description</a:t>
            </a:r>
          </a:p>
        </p:txBody>
      </p:sp>
      <p:sp>
        <p:nvSpPr>
          <p:cNvPr id="5" name="Cloud 4"/>
          <p:cNvSpPr/>
          <p:nvPr/>
        </p:nvSpPr>
        <p:spPr>
          <a:xfrm>
            <a:off x="768247" y="4359016"/>
            <a:ext cx="3323844" cy="1897269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Now you have a go</a:t>
            </a:r>
            <a:r>
              <a:rPr lang="mr-IN" sz="3200" dirty="0">
                <a:solidFill>
                  <a:srgbClr val="FF0000"/>
                </a:solidFill>
              </a:rPr>
              <a:t>…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5274" y="5613407"/>
            <a:ext cx="448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looked all around for danger.</a:t>
            </a:r>
          </a:p>
        </p:txBody>
      </p:sp>
    </p:spTree>
    <p:extLst>
      <p:ext uri="{BB962C8B-B14F-4D97-AF65-F5344CB8AC3E}">
        <p14:creationId xmlns:p14="http://schemas.microsoft.com/office/powerpoint/2010/main" val="302549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92C1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6" grpId="1"/>
      <p:bldP spid="4" grpId="0" animBg="1"/>
      <p:bldP spid="28" grpId="0" animBg="1"/>
      <p:bldP spid="29" grpId="0" animBg="1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9010" y="1731262"/>
            <a:ext cx="1513979" cy="855330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0000FF"/>
                </a:solidFill>
                <a:latin typeface="+mn-lt"/>
              </a:rPr>
              <a:t>End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82280" y="2752602"/>
            <a:ext cx="3068832" cy="19200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2285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daa0ad-9060-4071-aaa9-9048be3c42a8">
      <Terms xmlns="http://schemas.microsoft.com/office/infopath/2007/PartnerControls"/>
    </lcf76f155ced4ddcb4097134ff3c332f>
    <TaxCatchAll xmlns="4b756efa-9b49-4f98-968f-46e9b83c250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4BC8C5E14DF4429EFC49A20DDF4223" ma:contentTypeVersion="18" ma:contentTypeDescription="Create a new document." ma:contentTypeScope="" ma:versionID="81083f83243e9e1204b0c050078102f6">
  <xsd:schema xmlns:xsd="http://www.w3.org/2001/XMLSchema" xmlns:xs="http://www.w3.org/2001/XMLSchema" xmlns:p="http://schemas.microsoft.com/office/2006/metadata/properties" xmlns:ns2="f5daa0ad-9060-4071-aaa9-9048be3c42a8" xmlns:ns3="4b756efa-9b49-4f98-968f-46e9b83c250d" targetNamespace="http://schemas.microsoft.com/office/2006/metadata/properties" ma:root="true" ma:fieldsID="053da45ec6f606ccca5cc31b0a03a529" ns2:_="" ns3:_="">
    <xsd:import namespace="f5daa0ad-9060-4071-aaa9-9048be3c42a8"/>
    <xsd:import namespace="4b756efa-9b49-4f98-968f-46e9b83c2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aa0ad-9060-4071-aaa9-9048be3c42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ce287b-231d-4725-81aa-94b6744472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56efa-9b49-4f98-968f-46e9b83c25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2e59de4-ad31-42ce-a727-9995fd76e032}" ma:internalName="TaxCatchAll" ma:showField="CatchAllData" ma:web="4b756efa-9b49-4f98-968f-46e9b83c25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1C7952-668A-4CC6-974D-7754ACCE3B99}">
  <ds:schemaRefs>
    <ds:schemaRef ds:uri="http://schemas.microsoft.com/office/2006/metadata/properties"/>
    <ds:schemaRef ds:uri="http://schemas.microsoft.com/office/infopath/2007/PartnerControls"/>
    <ds:schemaRef ds:uri="f5daa0ad-9060-4071-aaa9-9048be3c42a8"/>
    <ds:schemaRef ds:uri="4b756efa-9b49-4f98-968f-46e9b83c250d"/>
  </ds:schemaRefs>
</ds:datastoreItem>
</file>

<file path=customXml/itemProps2.xml><?xml version="1.0" encoding="utf-8"?>
<ds:datastoreItem xmlns:ds="http://schemas.openxmlformats.org/officeDocument/2006/customXml" ds:itemID="{E4C81D91-E7AE-4C5F-A3DE-B8A3C2FA33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158A3-2A6A-4DC9-AA02-921BF96857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aa0ad-9060-4071-aaa9-9048be3c42a8"/>
    <ds:schemaRef ds:uri="4b756efa-9b49-4f98-968f-46e9b83c2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7229</TotalTime>
  <Words>435</Words>
  <Application>Microsoft Office PowerPoint</Application>
  <PresentationFormat>Widescreen</PresentationFormat>
  <Paragraphs>112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Noun Phrases</vt:lpstr>
      <vt:lpstr>PowerPoint Presentation</vt:lpstr>
      <vt:lpstr>PowerPoint Presentation</vt:lpstr>
      <vt:lpstr>PowerPoint Presentation</vt:lpstr>
      <vt:lpstr>PowerPoint Presentation</vt:lpstr>
      <vt:lpstr>Adding more description using little words…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Claire Field</cp:lastModifiedBy>
  <cp:revision>185</cp:revision>
  <dcterms:created xsi:type="dcterms:W3CDTF">2013-08-23T07:43:20Z</dcterms:created>
  <dcterms:modified xsi:type="dcterms:W3CDTF">2024-03-01T09:47:49Z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0x010100924BC8C5E14DF4429EFC49A20DDF4223</vt:lpwstr>
  </property>
</Properties>
</file>