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287" r:id="rId4"/>
    <p:sldId id="293" r:id="rId5"/>
    <p:sldId id="262" r:id="rId6"/>
    <p:sldId id="264" r:id="rId7"/>
    <p:sldId id="289" r:id="rId8"/>
    <p:sldId id="290" r:id="rId9"/>
    <p:sldId id="27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75"/>
  </p:normalViewPr>
  <p:slideViewPr>
    <p:cSldViewPr>
      <p:cViewPr varScale="1">
        <p:scale>
          <a:sx n="76" d="100"/>
          <a:sy n="76" d="100"/>
        </p:scale>
        <p:origin x="9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CALCULATIONS INVOLVING GAS VOLUMES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3C09E-84A3-5849-A05D-19E1AF734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7FD63-7CD5-6248-A729-8AE959252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molar concentration of 14.3g of hydrated sodium carbonate, Na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</a:t>
            </a:r>
            <a:r>
              <a:rPr lang="en-US" dirty="0"/>
              <a:t>.10H</a:t>
            </a:r>
            <a:r>
              <a:rPr lang="en-US" baseline="-25000" dirty="0"/>
              <a:t>2</a:t>
            </a:r>
            <a:r>
              <a:rPr lang="en-US" dirty="0"/>
              <a:t>O in 500 cm</a:t>
            </a:r>
            <a:r>
              <a:rPr lang="en-US" baseline="30000" dirty="0"/>
              <a:t>3</a:t>
            </a:r>
            <a:r>
              <a:rPr lang="en-US" dirty="0"/>
              <a:t> of distilled water.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118872" indent="0">
              <a:buNone/>
            </a:pPr>
            <a:r>
              <a:rPr lang="en-US" dirty="0"/>
              <a:t>Molar concentration = 0.1 </a:t>
            </a:r>
            <a:r>
              <a:rPr lang="en-US" dirty="0" err="1"/>
              <a:t>mol</a:t>
            </a:r>
            <a:r>
              <a:rPr lang="en-US" dirty="0"/>
              <a:t>/dm3 </a:t>
            </a:r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6909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Number of Moles from a Volume and Concentration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1981200" y="2057400"/>
            <a:ext cx="5105400" cy="381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971800" y="4343400"/>
            <a:ext cx="3124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4" idx="3"/>
          </p:cNvCxnSpPr>
          <p:nvPr/>
        </p:nvCxnSpPr>
        <p:spPr>
          <a:xfrm flipH="1">
            <a:off x="4533900" y="4343400"/>
            <a:ext cx="38100" cy="152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86200" y="3200400"/>
            <a:ext cx="137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Mole (mol)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38400" y="48006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Concentration </a:t>
            </a:r>
          </a:p>
          <a:p>
            <a:pPr algn="ctr"/>
            <a:r>
              <a:rPr lang="en-US" sz="2400" dirty="0"/>
              <a:t>(mol/ dm</a:t>
            </a:r>
            <a:r>
              <a:rPr lang="en-US" sz="2400" baseline="30000" dirty="0"/>
              <a:t>3</a:t>
            </a:r>
            <a:r>
              <a:rPr lang="en-US" sz="2400" dirty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95800" y="4343400"/>
            <a:ext cx="1676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  <a:p>
            <a:pPr algn="ctr"/>
            <a:r>
              <a:rPr lang="en-US" sz="2400" dirty="0"/>
              <a:t>Volume (dm</a:t>
            </a:r>
            <a:r>
              <a:rPr lang="en-US" sz="2400" baseline="30000" dirty="0"/>
              <a:t>3 </a:t>
            </a:r>
            <a:r>
              <a:rPr lang="en-US" sz="2400" dirty="0"/>
              <a:t>)</a:t>
            </a:r>
          </a:p>
          <a:p>
            <a:pPr algn="ctr"/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Number of Moles from a Volume and Concentration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1981200" y="2057400"/>
            <a:ext cx="5105400" cy="381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971800" y="4343400"/>
            <a:ext cx="3124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4" idx="3"/>
          </p:cNvCxnSpPr>
          <p:nvPr/>
        </p:nvCxnSpPr>
        <p:spPr>
          <a:xfrm flipH="1">
            <a:off x="4533900" y="4343400"/>
            <a:ext cx="38100" cy="152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86200" y="3200400"/>
            <a:ext cx="137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Mole (mol)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38400" y="48006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/>
              <a:t>concentration </a:t>
            </a:r>
          </a:p>
          <a:p>
            <a:pPr algn="ctr"/>
            <a:r>
              <a:rPr lang="en-US" sz="2400" dirty="0"/>
              <a:t>1000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95800" y="4343400"/>
            <a:ext cx="1676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  <a:p>
            <a:pPr algn="ctr"/>
            <a:r>
              <a:rPr lang="en-US" sz="2400" dirty="0"/>
              <a:t>Volume (cm</a:t>
            </a:r>
            <a:r>
              <a:rPr lang="en-US" sz="2400" baseline="30000" dirty="0"/>
              <a:t>3 </a:t>
            </a:r>
            <a:r>
              <a:rPr lang="en-US" sz="2400" dirty="0"/>
              <a:t>)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0963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Calculations with Titrations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rgbClr val="002060"/>
                </a:solidFill>
              </a:rPr>
              <a:t>Titration</a:t>
            </a:r>
            <a:r>
              <a:rPr lang="en-US" dirty="0"/>
              <a:t>- a technique that </a:t>
            </a:r>
          </a:p>
          <a:p>
            <a:pPr>
              <a:buNone/>
            </a:pPr>
            <a:r>
              <a:rPr lang="en-US" dirty="0"/>
              <a:t>is used to find out how much</a:t>
            </a:r>
          </a:p>
          <a:p>
            <a:pPr>
              <a:buNone/>
            </a:pPr>
            <a:r>
              <a:rPr lang="en-US" dirty="0"/>
              <a:t>of one solution reacts with a</a:t>
            </a:r>
          </a:p>
          <a:p>
            <a:pPr>
              <a:buNone/>
            </a:pPr>
            <a:r>
              <a:rPr lang="en-US" dirty="0"/>
              <a:t> certain volume of another </a:t>
            </a:r>
          </a:p>
          <a:p>
            <a:pPr>
              <a:buNone/>
            </a:pPr>
            <a:r>
              <a:rPr lang="en-US" dirty="0"/>
              <a:t>solution of known </a:t>
            </a:r>
          </a:p>
          <a:p>
            <a:pPr>
              <a:buNone/>
            </a:pPr>
            <a:r>
              <a:rPr lang="en-US" dirty="0"/>
              <a:t>concentration.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488668"/>
            <a:ext cx="8534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http://alevelchem.com/aqa_a_level_chemistry/unit3.3/331/titration.htm</a:t>
            </a:r>
          </a:p>
        </p:txBody>
      </p:sp>
      <p:pic>
        <p:nvPicPr>
          <p:cNvPr id="5" name="Picture 4" descr="titratio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0" y="1676400"/>
            <a:ext cx="3124200" cy="450552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Calculations with Titrations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1) 25cm</a:t>
            </a:r>
            <a:r>
              <a:rPr lang="en-US" baseline="30000" dirty="0"/>
              <a:t>3</a:t>
            </a:r>
            <a:r>
              <a:rPr lang="en-US" dirty="0"/>
              <a:t> of 0.100 mol/dm</a:t>
            </a:r>
            <a:r>
              <a:rPr lang="en-US" baseline="30000" dirty="0"/>
              <a:t>3</a:t>
            </a:r>
            <a:r>
              <a:rPr lang="en-US" dirty="0"/>
              <a:t> sodium hydroxide solution required 23.5ocm</a:t>
            </a:r>
            <a:r>
              <a:rPr lang="en-US" baseline="30000" dirty="0"/>
              <a:t>3</a:t>
            </a:r>
            <a:r>
              <a:rPr lang="en-US" dirty="0"/>
              <a:t> of dilute </a:t>
            </a:r>
            <a:r>
              <a:rPr lang="en-US" dirty="0" err="1"/>
              <a:t>HCl</a:t>
            </a:r>
            <a:r>
              <a:rPr lang="en-US" dirty="0"/>
              <a:t> acid for </a:t>
            </a:r>
            <a:r>
              <a:rPr lang="en-US" dirty="0" err="1"/>
              <a:t>neutralisation</a:t>
            </a:r>
            <a:r>
              <a:rPr lang="en-US" dirty="0"/>
              <a:t>. Calculate the concentration of the </a:t>
            </a:r>
            <a:r>
              <a:rPr lang="en-US" dirty="0" err="1"/>
              <a:t>HCl</a:t>
            </a:r>
            <a:r>
              <a:rPr lang="en-US" dirty="0"/>
              <a:t> acid.</a:t>
            </a:r>
          </a:p>
          <a:p>
            <a:pPr>
              <a:buNone/>
            </a:pPr>
            <a:r>
              <a:rPr lang="en-US" dirty="0" err="1"/>
              <a:t>NaOH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</a:t>
            </a:r>
            <a:r>
              <a:rPr lang="en-US" dirty="0" err="1"/>
              <a:t>HCl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            </a:t>
            </a:r>
            <a:r>
              <a:rPr lang="en-US" dirty="0" err="1"/>
              <a:t>NaCl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H2O(l)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concentration = 0.11 </a:t>
            </a:r>
            <a:r>
              <a:rPr lang="en-US" dirty="0" err="1"/>
              <a:t>mol</a:t>
            </a:r>
            <a:r>
              <a:rPr lang="en-US" dirty="0"/>
              <a:t>/dm</a:t>
            </a:r>
            <a:r>
              <a:rPr lang="en-US" baseline="30000" dirty="0"/>
              <a:t>3</a:t>
            </a:r>
            <a:r>
              <a:rPr lang="en-US" dirty="0"/>
              <a:t>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038600" y="41148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Calculations with Titrations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2) 25cm</a:t>
            </a:r>
            <a:r>
              <a:rPr lang="en-US" baseline="30000" dirty="0"/>
              <a:t>3</a:t>
            </a:r>
            <a:r>
              <a:rPr lang="en-US" dirty="0"/>
              <a:t> of sodium hydroxide solution of unknown concentration was titrated with dilute sulfuric acid of concentration 0.050 mol/dm</a:t>
            </a:r>
            <a:r>
              <a:rPr lang="en-US" baseline="30000" dirty="0"/>
              <a:t>3</a:t>
            </a:r>
            <a:r>
              <a:rPr lang="en-US" dirty="0"/>
              <a:t>. 20.0cm</a:t>
            </a:r>
            <a:r>
              <a:rPr lang="en-US" baseline="30000" dirty="0"/>
              <a:t>3</a:t>
            </a:r>
            <a:r>
              <a:rPr lang="en-US" dirty="0"/>
              <a:t> of the acid was required to </a:t>
            </a:r>
            <a:r>
              <a:rPr lang="en-US" dirty="0" err="1"/>
              <a:t>neutralise</a:t>
            </a:r>
            <a:r>
              <a:rPr lang="en-US" dirty="0"/>
              <a:t> the alkali . Find the concentration of the sodium hydroxide solution in mol/dm</a:t>
            </a:r>
            <a:r>
              <a:rPr lang="en-US" baseline="30000" dirty="0"/>
              <a:t>3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2NaOH(</a:t>
            </a:r>
            <a:r>
              <a:rPr lang="en-US" dirty="0" err="1"/>
              <a:t>aq</a:t>
            </a:r>
            <a:r>
              <a:rPr lang="en-US" dirty="0"/>
              <a:t>) + H2SO4(</a:t>
            </a:r>
            <a:r>
              <a:rPr lang="en-US" dirty="0" err="1"/>
              <a:t>aq</a:t>
            </a:r>
            <a:r>
              <a:rPr lang="en-US" dirty="0"/>
              <a:t>)             </a:t>
            </a:r>
          </a:p>
          <a:p>
            <a:pPr>
              <a:buNone/>
            </a:pPr>
            <a:r>
              <a:rPr lang="en-US" dirty="0"/>
              <a:t>				Na2SO4(</a:t>
            </a:r>
            <a:r>
              <a:rPr lang="en-US" dirty="0" err="1"/>
              <a:t>aq</a:t>
            </a:r>
            <a:r>
              <a:rPr lang="en-US" dirty="0"/>
              <a:t>) + 2H2O(l)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876800" y="5105400"/>
            <a:ext cx="2286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4CEC1973-032F-224D-80C0-ED5D601DFFC1}"/>
              </a:ext>
            </a:extLst>
          </p:cNvPr>
          <p:cNvSpPr/>
          <p:nvPr/>
        </p:nvSpPr>
        <p:spPr>
          <a:xfrm>
            <a:off x="457200" y="6400800"/>
            <a:ext cx="5791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/>
              <a:t>concentration = 0.08mol/dm</a:t>
            </a:r>
            <a:r>
              <a:rPr lang="en-US" sz="2800" baseline="30000" dirty="0"/>
              <a:t>3</a:t>
            </a:r>
            <a:r>
              <a:rPr lang="en-US" sz="28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Reverse Calculations with Titrations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2) Calculate the volume of 0.100mol/dm</a:t>
            </a:r>
            <a:r>
              <a:rPr lang="en-US" baseline="30000" dirty="0"/>
              <a:t>3</a:t>
            </a:r>
            <a:r>
              <a:rPr lang="en-US" dirty="0"/>
              <a:t> NaHCO3 solution needed to </a:t>
            </a:r>
            <a:r>
              <a:rPr lang="en-US" dirty="0" err="1"/>
              <a:t>neutralise</a:t>
            </a:r>
            <a:r>
              <a:rPr lang="en-US" dirty="0"/>
              <a:t> 20cm</a:t>
            </a:r>
            <a:r>
              <a:rPr lang="en-US" baseline="30000" dirty="0"/>
              <a:t>3 </a:t>
            </a:r>
            <a:r>
              <a:rPr lang="en-US" dirty="0"/>
              <a:t>of 0.125mol/dm</a:t>
            </a:r>
            <a:r>
              <a:rPr lang="en-US" baseline="30000" dirty="0"/>
              <a:t>3</a:t>
            </a:r>
            <a:r>
              <a:rPr lang="en-US" dirty="0"/>
              <a:t> </a:t>
            </a:r>
            <a:r>
              <a:rPr lang="en-US" dirty="0" err="1"/>
              <a:t>HCl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NaHCO3(</a:t>
            </a:r>
            <a:r>
              <a:rPr lang="en-US" dirty="0" err="1"/>
              <a:t>aq</a:t>
            </a:r>
            <a:r>
              <a:rPr lang="en-US" dirty="0"/>
              <a:t>) + </a:t>
            </a:r>
            <a:r>
              <a:rPr lang="en-US" dirty="0" err="1"/>
              <a:t>HCl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            </a:t>
            </a:r>
          </a:p>
          <a:p>
            <a:pPr>
              <a:buNone/>
            </a:pPr>
            <a:r>
              <a:rPr lang="en-US" dirty="0"/>
              <a:t>				</a:t>
            </a:r>
            <a:r>
              <a:rPr lang="en-US" dirty="0" err="1"/>
              <a:t>NaCl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CO2(g) H2O(l)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72000" y="3505200"/>
            <a:ext cx="2286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2E822F82-0595-0443-A29F-818BECC15B5C}"/>
              </a:ext>
            </a:extLst>
          </p:cNvPr>
          <p:cNvSpPr/>
          <p:nvPr/>
        </p:nvSpPr>
        <p:spPr>
          <a:xfrm>
            <a:off x="762000" y="6031468"/>
            <a:ext cx="35554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dirty="0"/>
              <a:t>concentration = 0.025dm</a:t>
            </a:r>
            <a:r>
              <a:rPr lang="en-US" baseline="30000" dirty="0"/>
              <a:t>3</a:t>
            </a:r>
            <a:r>
              <a:rPr lang="en-US" dirty="0"/>
              <a:t> or 25cm</a:t>
            </a:r>
            <a:r>
              <a:rPr lang="en-US" baseline="30000" dirty="0"/>
              <a:t>3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Sources: Chemistry for Cambridge IGCSE			Coursebook</a:t>
            </a:r>
          </a:p>
          <a:p>
            <a:pPr marL="118872" indent="0">
              <a:buNone/>
            </a:pPr>
            <a:r>
              <a:rPr lang="en-US"/>
              <a:t>		 </a:t>
            </a:r>
            <a:r>
              <a:rPr lang="en-US" dirty="0" err="1"/>
              <a:t>Edexcel</a:t>
            </a:r>
            <a:r>
              <a:rPr lang="en-US" dirty="0"/>
              <a:t> IGCSE Chemistry (Pearson)</a:t>
            </a:r>
          </a:p>
          <a:p>
            <a:pPr>
              <a:buNone/>
            </a:pPr>
            <a:r>
              <a:rPr lang="en-US" dirty="0"/>
              <a:t>			Images from Google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158</TotalTime>
  <Words>334</Words>
  <Application>Microsoft Macintosh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Corbel</vt:lpstr>
      <vt:lpstr>Wingdings</vt:lpstr>
      <vt:lpstr>Wingdings 2</vt:lpstr>
      <vt:lpstr>Wingdings 3</vt:lpstr>
      <vt:lpstr>Module</vt:lpstr>
      <vt:lpstr>CALCULATIONS INVOLVING GAS VOLUMES</vt:lpstr>
      <vt:lpstr>LET’S EXERCISE</vt:lpstr>
      <vt:lpstr>Number of Moles from a Volume and Concentration</vt:lpstr>
      <vt:lpstr>Number of Moles from a Volume and Concentration</vt:lpstr>
      <vt:lpstr>Calculations with Titrations</vt:lpstr>
      <vt:lpstr>Calculations with Titrations</vt:lpstr>
      <vt:lpstr>Calculations with Titrations</vt:lpstr>
      <vt:lpstr>Reverse Calculations with Titrations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MOLE-MASS CALCULATIONS</dc:title>
  <dc:creator>Ailyn G. Sungcaya</dc:creator>
  <cp:lastModifiedBy>Ailyn Sungcaya</cp:lastModifiedBy>
  <cp:revision>33</cp:revision>
  <dcterms:created xsi:type="dcterms:W3CDTF">2006-08-16T00:00:00Z</dcterms:created>
  <dcterms:modified xsi:type="dcterms:W3CDTF">2023-09-07T05:20:28Z</dcterms:modified>
</cp:coreProperties>
</file>