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91" r:id="rId4"/>
    <p:sldId id="292" r:id="rId5"/>
    <p:sldId id="261" r:id="rId6"/>
    <p:sldId id="285" r:id="rId7"/>
    <p:sldId id="287" r:id="rId8"/>
    <p:sldId id="293" r:id="rId9"/>
    <p:sldId id="286" r:id="rId10"/>
    <p:sldId id="284" r:id="rId11"/>
    <p:sldId id="288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5"/>
  </p:normalViewPr>
  <p:slideViewPr>
    <p:cSldViewPr>
      <p:cViewPr varScale="1">
        <p:scale>
          <a:sx n="76" d="100"/>
          <a:sy n="76" d="100"/>
        </p:scale>
        <p:origin x="9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CALCULATIONS USING SOLUTION CONCENTRATIONS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Moles from a Volume and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1) Calculate the number of moles of </a:t>
            </a:r>
            <a:r>
              <a:rPr lang="en-US" dirty="0" err="1"/>
              <a:t>NaOH</a:t>
            </a:r>
            <a:r>
              <a:rPr lang="en-US" dirty="0"/>
              <a:t> in 50 cm</a:t>
            </a:r>
            <a:r>
              <a:rPr lang="en-US" baseline="30000" dirty="0"/>
              <a:t>3</a:t>
            </a:r>
            <a:r>
              <a:rPr lang="en-US" dirty="0"/>
              <a:t> of 0.10 mol/dm</a:t>
            </a:r>
            <a:r>
              <a:rPr lang="en-US" baseline="30000" dirty="0"/>
              <a:t>3</a:t>
            </a:r>
            <a:r>
              <a:rPr lang="en-US" dirty="0"/>
              <a:t> solution</a:t>
            </a:r>
          </a:p>
          <a:p>
            <a:pPr>
              <a:buNone/>
            </a:pPr>
            <a:endParaRPr lang="en-US" baseline="30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762A5B-CBD4-594F-A80C-C3ADA9272DEB}"/>
              </a:ext>
            </a:extLst>
          </p:cNvPr>
          <p:cNvSpPr txBox="1"/>
          <p:nvPr/>
        </p:nvSpPr>
        <p:spPr>
          <a:xfrm>
            <a:off x="685800" y="5791200"/>
            <a:ext cx="441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Answer : 5x10</a:t>
            </a:r>
            <a:r>
              <a:rPr lang="en-US" sz="2800" b="1" baseline="30000" dirty="0"/>
              <a:t>-3 </a:t>
            </a:r>
            <a:r>
              <a:rPr lang="en-US" sz="2800" b="1" dirty="0" err="1"/>
              <a:t>mol</a:t>
            </a:r>
            <a:r>
              <a:rPr lang="en-US" sz="2800" b="1" baseline="30000" dirty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Moles from a Volume and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2) </a:t>
            </a:r>
            <a:r>
              <a:rPr lang="en-US" dirty="0" err="1"/>
              <a:t>Limescale</a:t>
            </a:r>
            <a:r>
              <a:rPr lang="en-US" dirty="0"/>
              <a:t> can be removed from, for example, electric kettles by reacting it with a dilute acid such as </a:t>
            </a:r>
            <a:r>
              <a:rPr lang="en-US" dirty="0" err="1"/>
              <a:t>ethanoic</a:t>
            </a:r>
            <a:r>
              <a:rPr lang="en-US" dirty="0"/>
              <a:t> acid, which is present in vinegar:</a:t>
            </a:r>
          </a:p>
          <a:p>
            <a:pPr>
              <a:buNone/>
            </a:pPr>
            <a:r>
              <a:rPr lang="en-US" dirty="0"/>
              <a:t>CaCO3(s) + 2CH3COOH(</a:t>
            </a:r>
            <a:r>
              <a:rPr lang="en-US" dirty="0" err="1"/>
              <a:t>aq</a:t>
            </a:r>
            <a:r>
              <a:rPr lang="en-US" dirty="0"/>
              <a:t>)  </a:t>
            </a:r>
          </a:p>
          <a:p>
            <a:pPr>
              <a:buNone/>
            </a:pPr>
            <a:r>
              <a:rPr lang="en-US" dirty="0"/>
              <a:t>			(CH3COO)2Ca(</a:t>
            </a:r>
            <a:r>
              <a:rPr lang="en-US" dirty="0" err="1"/>
              <a:t>aq</a:t>
            </a:r>
            <a:r>
              <a:rPr lang="en-US" dirty="0"/>
              <a:t>) + CO2(g) + H2O(l)</a:t>
            </a:r>
          </a:p>
          <a:p>
            <a:pPr>
              <a:buNone/>
            </a:pPr>
            <a:r>
              <a:rPr lang="en-US" dirty="0"/>
              <a:t>What mass of CaCO3 can be removed by 50cm</a:t>
            </a:r>
            <a:r>
              <a:rPr lang="en-US" baseline="30000" dirty="0"/>
              <a:t>3</a:t>
            </a:r>
            <a:r>
              <a:rPr lang="en-US" dirty="0"/>
              <a:t> of a solution of </a:t>
            </a:r>
            <a:r>
              <a:rPr lang="en-US" dirty="0" err="1"/>
              <a:t>ethanoic</a:t>
            </a:r>
            <a:r>
              <a:rPr lang="en-US" dirty="0"/>
              <a:t> acid that has a concentration of 2 mol/dm</a:t>
            </a:r>
            <a:r>
              <a:rPr lang="en-US" baseline="30000" dirty="0"/>
              <a:t>3</a:t>
            </a:r>
            <a:r>
              <a:rPr lang="en-US" dirty="0"/>
              <a:t>? (</a:t>
            </a:r>
            <a:r>
              <a:rPr lang="en-US" dirty="0" err="1"/>
              <a:t>A</a:t>
            </a:r>
            <a:r>
              <a:rPr lang="en-US" baseline="-25000" dirty="0" err="1"/>
              <a:t>r</a:t>
            </a:r>
            <a:r>
              <a:rPr lang="en-US" dirty="0"/>
              <a:t>: O=16; Ca=40; C=12)</a:t>
            </a:r>
          </a:p>
          <a:p>
            <a:pPr>
              <a:buNone/>
            </a:pPr>
            <a:endParaRPr lang="en-US" baseline="30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5334000" y="3886200"/>
            <a:ext cx="1905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DBF7B00E-04C4-064E-B655-24DF47881BE2}"/>
              </a:ext>
            </a:extLst>
          </p:cNvPr>
          <p:cNvSpPr txBox="1"/>
          <p:nvPr/>
        </p:nvSpPr>
        <p:spPr>
          <a:xfrm>
            <a:off x="685800" y="6172200"/>
            <a:ext cx="441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Answer </a:t>
            </a:r>
            <a:r>
              <a:rPr lang="en-US" sz="2800" b="1"/>
              <a:t>: 5g</a:t>
            </a:r>
            <a:endParaRPr lang="en-US" sz="2800" b="1" baseline="300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Sources: Chemistry for Cambridge IGCSE			Coursebook</a:t>
            </a:r>
          </a:p>
          <a:p>
            <a:pPr marL="118872" indent="0">
              <a:buNone/>
            </a:pPr>
            <a:r>
              <a:rPr lang="en-US" dirty="0"/>
              <a:t>		</a:t>
            </a:r>
            <a:r>
              <a:rPr lang="en-US" dirty="0" err="1"/>
              <a:t>Edexcel</a:t>
            </a:r>
            <a:r>
              <a:rPr lang="en-US" dirty="0"/>
              <a:t> IGCSE Chemistry (Pearson)</a:t>
            </a:r>
          </a:p>
          <a:p>
            <a:pPr>
              <a:buNone/>
            </a:pPr>
            <a:r>
              <a:rPr lang="en-US" dirty="0"/>
              <a:t>			Images 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CONCENTRATION OF SOLUTIONS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None/>
                </a:pPr>
                <a:r>
                  <a:rPr lang="en-US" sz="4400" i="1" dirty="0"/>
                  <a:t>concentration</a:t>
                </a:r>
                <a:r>
                  <a:rPr lang="en-US" sz="4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𝑎𝑚𝑜𝑢𝑛𝑡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𝑠𝑜𝑙𝑢𝑡𝑒</m:t>
                        </m:r>
                      </m:num>
                      <m:den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𝑣𝑜𝑙𝑢𝑚𝑒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𝑜𝑓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</a:rPr>
                          <m:t>𝑠𝑜𝑙𝑢𝑡𝑖𝑜𝑛</m:t>
                        </m:r>
                      </m:den>
                    </m:f>
                  </m:oMath>
                </a14:m>
                <a:endParaRPr lang="en-US" sz="4400" dirty="0"/>
              </a:p>
              <a:p>
                <a:endParaRPr lang="en-US" sz="4400" baseline="30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0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F5E98-6FFA-8F4E-A2A6-B4E2E450A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MASS CONCENTRATION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A43F1-DADC-1741-9F72-DBB7B9B60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measure of the concentration of a solution in terms of the mass of the solute, in grams, dissolved per cubic </a:t>
            </a:r>
            <a:r>
              <a:rPr lang="en-US" dirty="0" err="1"/>
              <a:t>decimetre</a:t>
            </a:r>
            <a:r>
              <a:rPr lang="en-US" dirty="0"/>
              <a:t> of solution (g/dm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32847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8F4FF-FD00-3948-AB39-2501BD7E6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MOLAR CONCENTRATION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1A6D2A-B3B3-014C-A10A-792683188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measure of the concentration of a solution in terms of the number of moles of the solute dissolved per cubic </a:t>
            </a:r>
            <a:r>
              <a:rPr lang="en-US" dirty="0" err="1"/>
              <a:t>decimetre</a:t>
            </a:r>
            <a:r>
              <a:rPr lang="en-US" dirty="0"/>
              <a:t> of solution (</a:t>
            </a:r>
            <a:r>
              <a:rPr lang="en-US" dirty="0" err="1"/>
              <a:t>mol</a:t>
            </a:r>
            <a:r>
              <a:rPr lang="en-US" dirty="0"/>
              <a:t>/dm</a:t>
            </a:r>
            <a:r>
              <a:rPr lang="en-US" baseline="30000" dirty="0"/>
              <a:t>3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8810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Concentrations (</a:t>
            </a:r>
            <a:r>
              <a:rPr lang="en-US" dirty="0" err="1"/>
              <a:t>Molarity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g/dm</a:t>
            </a:r>
            <a:r>
              <a:rPr lang="en-US" baseline="30000" dirty="0"/>
              <a:t>3</a:t>
            </a:r>
            <a:r>
              <a:rPr lang="en-US" dirty="0"/>
              <a:t>     or        mol/dm</a:t>
            </a:r>
            <a:r>
              <a:rPr lang="en-US" baseline="30000" dirty="0"/>
              <a:t>3</a:t>
            </a:r>
            <a:r>
              <a:rPr lang="en-US" dirty="0"/>
              <a:t> (M) </a:t>
            </a:r>
          </a:p>
          <a:p>
            <a:pPr>
              <a:buNone/>
            </a:pPr>
            <a:endParaRPr lang="en-US" dirty="0"/>
          </a:p>
          <a:p>
            <a:pPr marL="633222" indent="-514350">
              <a:buAutoNum type="arabicParenR"/>
            </a:pPr>
            <a:r>
              <a:rPr lang="en-US" dirty="0"/>
              <a:t>A sample of sea water has a concentration of sodium chloride of 35.1 g/dm</a:t>
            </a:r>
            <a:r>
              <a:rPr lang="en-US" baseline="30000" dirty="0"/>
              <a:t>3</a:t>
            </a:r>
            <a:r>
              <a:rPr lang="en-US" dirty="0"/>
              <a:t> . Find its concentration in mol/dm</a:t>
            </a:r>
            <a:r>
              <a:rPr lang="en-US" baseline="30000" dirty="0"/>
              <a:t>3</a:t>
            </a:r>
          </a:p>
          <a:p>
            <a:pPr marL="633222" indent="-514350">
              <a:buNone/>
            </a:pPr>
            <a:r>
              <a:rPr lang="en-US" dirty="0"/>
              <a:t>	(</a:t>
            </a:r>
            <a:r>
              <a:rPr lang="en-US" dirty="0" err="1"/>
              <a:t>A</a:t>
            </a:r>
            <a:r>
              <a:rPr lang="en-US" baseline="-25000" dirty="0" err="1"/>
              <a:t>r</a:t>
            </a:r>
            <a:r>
              <a:rPr lang="en-US" dirty="0"/>
              <a:t>: Na=23; </a:t>
            </a:r>
            <a:r>
              <a:rPr lang="en-US" dirty="0" err="1"/>
              <a:t>Cl</a:t>
            </a:r>
            <a:r>
              <a:rPr lang="en-US" dirty="0"/>
              <a:t>=35.5)</a:t>
            </a:r>
          </a:p>
          <a:p>
            <a:pPr marL="633222" indent="-514350">
              <a:buAutoNum type="arabicParenR"/>
            </a:pPr>
            <a:endParaRPr lang="en-US" dirty="0"/>
          </a:p>
          <a:p>
            <a:pPr marL="633222" indent="-51435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1179FA-58FD-1F45-9E22-6A04AD2BFCFE}"/>
              </a:ext>
            </a:extLst>
          </p:cNvPr>
          <p:cNvSpPr txBox="1"/>
          <p:nvPr/>
        </p:nvSpPr>
        <p:spPr>
          <a:xfrm>
            <a:off x="685800" y="5791200"/>
            <a:ext cx="441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Answer : 0.6 </a:t>
            </a:r>
            <a:r>
              <a:rPr lang="en-US" sz="2800" b="1" dirty="0" err="1"/>
              <a:t>mol</a:t>
            </a:r>
            <a:r>
              <a:rPr lang="en-US" sz="2800" b="1" dirty="0"/>
              <a:t>/dm</a:t>
            </a:r>
            <a:r>
              <a:rPr lang="en-US" sz="2800" b="1" baseline="30000" dirty="0"/>
              <a:t>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Concentrations (</a:t>
            </a:r>
            <a:r>
              <a:rPr lang="en-US" dirty="0" err="1"/>
              <a:t>Molarity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None/>
            </a:pPr>
            <a:r>
              <a:rPr lang="en-US" dirty="0"/>
              <a:t>2) What is the concentration of 0.50 mol/dm</a:t>
            </a:r>
            <a:r>
              <a:rPr lang="en-US" baseline="30000" dirty="0"/>
              <a:t>3</a:t>
            </a:r>
            <a:r>
              <a:rPr lang="en-US" dirty="0"/>
              <a:t> solution of sodium carbonate, Na2CO3 in g/dm</a:t>
            </a:r>
            <a:r>
              <a:rPr lang="en-US" baseline="30000" dirty="0"/>
              <a:t>3 </a:t>
            </a:r>
            <a:r>
              <a:rPr lang="en-US" dirty="0"/>
              <a:t>?(</a:t>
            </a:r>
            <a:r>
              <a:rPr lang="en-US" dirty="0" err="1"/>
              <a:t>A</a:t>
            </a:r>
            <a:r>
              <a:rPr lang="en-US" baseline="-25000" dirty="0" err="1"/>
              <a:t>r</a:t>
            </a:r>
            <a:r>
              <a:rPr lang="en-US" dirty="0"/>
              <a:t>: C=12; O=16; Na=23)</a:t>
            </a:r>
          </a:p>
          <a:p>
            <a:pPr marL="633222" indent="-514350">
              <a:buAutoNum type="arabicParenR"/>
            </a:pPr>
            <a:endParaRPr lang="en-US" dirty="0"/>
          </a:p>
          <a:p>
            <a:pPr marL="633222" indent="-51435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95A3D3-3D72-9A45-9219-19CE57EB9417}"/>
              </a:ext>
            </a:extLst>
          </p:cNvPr>
          <p:cNvSpPr txBox="1"/>
          <p:nvPr/>
        </p:nvSpPr>
        <p:spPr>
          <a:xfrm>
            <a:off x="685800" y="5791200"/>
            <a:ext cx="441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Answer : 53 g/dm</a:t>
            </a:r>
            <a:r>
              <a:rPr lang="en-US" sz="2800" b="1" baseline="30000" dirty="0"/>
              <a:t>3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Moles from a Volume and Concentration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981200" y="2057400"/>
            <a:ext cx="5105400" cy="381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343400"/>
            <a:ext cx="3124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3"/>
          </p:cNvCxnSpPr>
          <p:nvPr/>
        </p:nvCxnSpPr>
        <p:spPr>
          <a:xfrm flipH="1">
            <a:off x="4533900" y="4343400"/>
            <a:ext cx="3810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32004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Mole (mol)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800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Concentration </a:t>
            </a:r>
          </a:p>
          <a:p>
            <a:pPr algn="ctr"/>
            <a:r>
              <a:rPr lang="en-US" sz="2400" dirty="0"/>
              <a:t>(mol/ dm</a:t>
            </a:r>
            <a:r>
              <a:rPr lang="en-US" sz="2400" baseline="30000" dirty="0"/>
              <a:t>3</a:t>
            </a:r>
            <a:r>
              <a:rPr lang="en-US" sz="2400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4343400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Volume (dm</a:t>
            </a:r>
            <a:r>
              <a:rPr lang="en-US" sz="2400" baseline="30000" dirty="0"/>
              <a:t>3 </a:t>
            </a:r>
            <a:r>
              <a:rPr lang="en-US" sz="2400" dirty="0"/>
              <a:t>)</a:t>
            </a:r>
          </a:p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Number of Moles from a Volume and Concentration</a:t>
            </a:r>
          </a:p>
        </p:txBody>
      </p:sp>
      <p:sp>
        <p:nvSpPr>
          <p:cNvPr id="4" name="Isosceles Triangle 3"/>
          <p:cNvSpPr/>
          <p:nvPr/>
        </p:nvSpPr>
        <p:spPr>
          <a:xfrm>
            <a:off x="1981200" y="2057400"/>
            <a:ext cx="5105400" cy="381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343400"/>
            <a:ext cx="3124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endCxn id="4" idx="3"/>
          </p:cNvCxnSpPr>
          <p:nvPr/>
        </p:nvCxnSpPr>
        <p:spPr>
          <a:xfrm flipH="1">
            <a:off x="4533900" y="4343400"/>
            <a:ext cx="38100" cy="1524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86200" y="3200400"/>
            <a:ext cx="1371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Mole (mol)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38400" y="48006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u="sng" dirty="0"/>
              <a:t>concentration </a:t>
            </a:r>
          </a:p>
          <a:p>
            <a:pPr algn="ctr"/>
            <a:r>
              <a:rPr lang="en-US" sz="2400" dirty="0"/>
              <a:t>1000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95800" y="4343400"/>
            <a:ext cx="167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dirty="0"/>
          </a:p>
          <a:p>
            <a:pPr algn="ctr"/>
            <a:r>
              <a:rPr lang="en-US" sz="2400" dirty="0"/>
              <a:t>Volume (cm</a:t>
            </a:r>
            <a:r>
              <a:rPr lang="en-US" sz="2400" baseline="30000" dirty="0"/>
              <a:t>3 </a:t>
            </a:r>
            <a:r>
              <a:rPr lang="en-US" sz="2400" dirty="0"/>
              <a:t>)</a:t>
            </a:r>
          </a:p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0502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 Concentrations (</a:t>
            </a:r>
            <a:r>
              <a:rPr lang="en-US" dirty="0" err="1"/>
              <a:t>Molarity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3222" indent="-514350">
              <a:buNone/>
            </a:pPr>
            <a:r>
              <a:rPr lang="en-US" dirty="0"/>
              <a:t>1) What is the concentration in mol/dm</a:t>
            </a:r>
            <a:r>
              <a:rPr lang="en-US" baseline="30000" dirty="0"/>
              <a:t>3</a:t>
            </a:r>
            <a:r>
              <a:rPr lang="en-US" dirty="0"/>
              <a:t> of a solution containing 2.1g of NaHCO3, in 250cm</a:t>
            </a:r>
            <a:r>
              <a:rPr lang="en-US" baseline="30000" dirty="0"/>
              <a:t>3</a:t>
            </a:r>
            <a:r>
              <a:rPr lang="en-US" dirty="0"/>
              <a:t> of solution? (</a:t>
            </a:r>
            <a:r>
              <a:rPr lang="en-US" dirty="0" err="1"/>
              <a:t>A</a:t>
            </a:r>
            <a:r>
              <a:rPr lang="en-US" baseline="-25000" dirty="0" err="1"/>
              <a:t>r</a:t>
            </a:r>
            <a:r>
              <a:rPr lang="en-US" dirty="0"/>
              <a:t>: H=1; O=16; Na=23; C=12)</a:t>
            </a:r>
          </a:p>
          <a:p>
            <a:pPr marL="633222" indent="-514350">
              <a:buAutoNum type="arabicParenR"/>
            </a:pPr>
            <a:endParaRPr lang="en-US" dirty="0"/>
          </a:p>
          <a:p>
            <a:pPr marL="633222" indent="-51435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975B54-4895-4542-8051-C815C9825E57}"/>
              </a:ext>
            </a:extLst>
          </p:cNvPr>
          <p:cNvSpPr txBox="1"/>
          <p:nvPr/>
        </p:nvSpPr>
        <p:spPr>
          <a:xfrm>
            <a:off x="685800" y="5791200"/>
            <a:ext cx="4419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Answer : 0.1 </a:t>
            </a:r>
            <a:r>
              <a:rPr lang="en-US" sz="2800" b="1" dirty="0" err="1"/>
              <a:t>mol</a:t>
            </a:r>
            <a:r>
              <a:rPr lang="en-US" sz="2800" b="1" dirty="0"/>
              <a:t>/dm</a:t>
            </a:r>
            <a:r>
              <a:rPr lang="en-US" sz="2800" b="1" baseline="30000" dirty="0"/>
              <a:t>3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175</TotalTime>
  <Words>436</Words>
  <Application>Microsoft Macintosh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Corbel</vt:lpstr>
      <vt:lpstr>Wingdings</vt:lpstr>
      <vt:lpstr>Wingdings 2</vt:lpstr>
      <vt:lpstr>Wingdings 3</vt:lpstr>
      <vt:lpstr>Module</vt:lpstr>
      <vt:lpstr>CALCULATIONS USING SOLUTION CONCENTRATIONS</vt:lpstr>
      <vt:lpstr>CONCENTRATION OF SOLUTIONS</vt:lpstr>
      <vt:lpstr>MASS CONCENTRATION</vt:lpstr>
      <vt:lpstr>MOLAR CONCENTRATION</vt:lpstr>
      <vt:lpstr>Solution Concentrations (Molarity)</vt:lpstr>
      <vt:lpstr>Solution Concentrations (Molarity)</vt:lpstr>
      <vt:lpstr>Number of Moles from a Volume and Concentration</vt:lpstr>
      <vt:lpstr>Number of Moles from a Volume and Concentration</vt:lpstr>
      <vt:lpstr>Solution Concentrations (Molarity)</vt:lpstr>
      <vt:lpstr>Number of Moles from a Volume and Concentration</vt:lpstr>
      <vt:lpstr>Number of Moles from a Volume and Concentration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MOLE-MASS CALCULATIONS</dc:title>
  <dc:creator>Ailyn G. Sungcaya</dc:creator>
  <cp:lastModifiedBy>Ailyn Sungcaya</cp:lastModifiedBy>
  <cp:revision>33</cp:revision>
  <dcterms:created xsi:type="dcterms:W3CDTF">2006-08-16T00:00:00Z</dcterms:created>
  <dcterms:modified xsi:type="dcterms:W3CDTF">2023-09-04T10:32:51Z</dcterms:modified>
</cp:coreProperties>
</file>