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7" r:id="rId2"/>
    <p:sldId id="284" r:id="rId3"/>
    <p:sldId id="285" r:id="rId4"/>
    <p:sldId id="303" r:id="rId5"/>
    <p:sldId id="286" r:id="rId6"/>
    <p:sldId id="293" r:id="rId7"/>
    <p:sldId id="279" r:id="rId8"/>
    <p:sldId id="308" r:id="rId9"/>
    <p:sldId id="309" r:id="rId10"/>
    <p:sldId id="310" r:id="rId11"/>
    <p:sldId id="311" r:id="rId12"/>
    <p:sldId id="312" r:id="rId13"/>
    <p:sldId id="316" r:id="rId14"/>
    <p:sldId id="306" r:id="rId15"/>
    <p:sldId id="291" r:id="rId16"/>
    <p:sldId id="307" r:id="rId17"/>
    <p:sldId id="31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6004" autoAdjust="0"/>
  </p:normalViewPr>
  <p:slideViewPr>
    <p:cSldViewPr snapToGrid="0">
      <p:cViewPr varScale="1">
        <p:scale>
          <a:sx n="57" d="100"/>
          <a:sy n="57" d="100"/>
        </p:scale>
        <p:origin x="17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a Zubair" userId="a0784601-03b9-4b87-b5f2-95db7742549f" providerId="ADAL" clId="{DC05A65A-48E4-4BFE-B62C-854BC7EC07B4}"/>
    <pc:docChg chg="custSel addSld delSld modSld">
      <pc:chgData name="Saba Zubair" userId="a0784601-03b9-4b87-b5f2-95db7742549f" providerId="ADAL" clId="{DC05A65A-48E4-4BFE-B62C-854BC7EC07B4}" dt="2024-12-11T20:37:22.435" v="56" actId="47"/>
      <pc:docMkLst>
        <pc:docMk/>
      </pc:docMkLst>
      <pc:sldChg chg="del">
        <pc:chgData name="Saba Zubair" userId="a0784601-03b9-4b87-b5f2-95db7742549f" providerId="ADAL" clId="{DC05A65A-48E4-4BFE-B62C-854BC7EC07B4}" dt="2024-12-11T20:37:21.935" v="55" actId="47"/>
        <pc:sldMkLst>
          <pc:docMk/>
          <pc:sldMk cId="3262603198" sldId="280"/>
        </pc:sldMkLst>
      </pc:sldChg>
      <pc:sldChg chg="addSp modSp">
        <pc:chgData name="Saba Zubair" userId="a0784601-03b9-4b87-b5f2-95db7742549f" providerId="ADAL" clId="{DC05A65A-48E4-4BFE-B62C-854BC7EC07B4}" dt="2024-12-11T20:34:38.370" v="29" actId="1076"/>
        <pc:sldMkLst>
          <pc:docMk/>
          <pc:sldMk cId="2814342108" sldId="291"/>
        </pc:sldMkLst>
        <pc:spChg chg="add mod">
          <ac:chgData name="Saba Zubair" userId="a0784601-03b9-4b87-b5f2-95db7742549f" providerId="ADAL" clId="{DC05A65A-48E4-4BFE-B62C-854BC7EC07B4}" dt="2024-12-11T20:34:38.370" v="29" actId="1076"/>
          <ac:spMkLst>
            <pc:docMk/>
            <pc:sldMk cId="2814342108" sldId="291"/>
            <ac:spMk id="9" creationId="{E00FD551-5958-4242-9BCD-D60DC3AD58F0}"/>
          </ac:spMkLst>
        </pc:spChg>
      </pc:sldChg>
      <pc:sldChg chg="del">
        <pc:chgData name="Saba Zubair" userId="a0784601-03b9-4b87-b5f2-95db7742549f" providerId="ADAL" clId="{DC05A65A-48E4-4BFE-B62C-854BC7EC07B4}" dt="2024-12-11T20:37:21.159" v="54" actId="47"/>
        <pc:sldMkLst>
          <pc:docMk/>
          <pc:sldMk cId="4054459176" sldId="292"/>
        </pc:sldMkLst>
      </pc:sldChg>
      <pc:sldChg chg="del">
        <pc:chgData name="Saba Zubair" userId="a0784601-03b9-4b87-b5f2-95db7742549f" providerId="ADAL" clId="{DC05A65A-48E4-4BFE-B62C-854BC7EC07B4}" dt="2024-12-11T20:37:16.765" v="44" actId="47"/>
        <pc:sldMkLst>
          <pc:docMk/>
          <pc:sldMk cId="98373184" sldId="294"/>
        </pc:sldMkLst>
      </pc:sldChg>
      <pc:sldChg chg="del">
        <pc:chgData name="Saba Zubair" userId="a0784601-03b9-4b87-b5f2-95db7742549f" providerId="ADAL" clId="{DC05A65A-48E4-4BFE-B62C-854BC7EC07B4}" dt="2024-12-11T20:37:18.700" v="48" actId="47"/>
        <pc:sldMkLst>
          <pc:docMk/>
          <pc:sldMk cId="2587576796" sldId="295"/>
        </pc:sldMkLst>
      </pc:sldChg>
      <pc:sldChg chg="del">
        <pc:chgData name="Saba Zubair" userId="a0784601-03b9-4b87-b5f2-95db7742549f" providerId="ADAL" clId="{DC05A65A-48E4-4BFE-B62C-854BC7EC07B4}" dt="2024-12-11T20:37:17.415" v="45" actId="47"/>
        <pc:sldMkLst>
          <pc:docMk/>
          <pc:sldMk cId="4179430954" sldId="297"/>
        </pc:sldMkLst>
      </pc:sldChg>
      <pc:sldChg chg="del">
        <pc:chgData name="Saba Zubair" userId="a0784601-03b9-4b87-b5f2-95db7742549f" providerId="ADAL" clId="{DC05A65A-48E4-4BFE-B62C-854BC7EC07B4}" dt="2024-12-11T20:37:18.177" v="47" actId="47"/>
        <pc:sldMkLst>
          <pc:docMk/>
          <pc:sldMk cId="1334686507" sldId="299"/>
        </pc:sldMkLst>
      </pc:sldChg>
      <pc:sldChg chg="del">
        <pc:chgData name="Saba Zubair" userId="a0784601-03b9-4b87-b5f2-95db7742549f" providerId="ADAL" clId="{DC05A65A-48E4-4BFE-B62C-854BC7EC07B4}" dt="2024-12-11T20:37:19.046" v="49" actId="47"/>
        <pc:sldMkLst>
          <pc:docMk/>
          <pc:sldMk cId="181938418" sldId="300"/>
        </pc:sldMkLst>
      </pc:sldChg>
      <pc:sldChg chg="del">
        <pc:chgData name="Saba Zubair" userId="a0784601-03b9-4b87-b5f2-95db7742549f" providerId="ADAL" clId="{DC05A65A-48E4-4BFE-B62C-854BC7EC07B4}" dt="2024-12-11T20:37:19.925" v="52" actId="47"/>
        <pc:sldMkLst>
          <pc:docMk/>
          <pc:sldMk cId="1764967489" sldId="301"/>
        </pc:sldMkLst>
      </pc:sldChg>
      <pc:sldChg chg="del">
        <pc:chgData name="Saba Zubair" userId="a0784601-03b9-4b87-b5f2-95db7742549f" providerId="ADAL" clId="{DC05A65A-48E4-4BFE-B62C-854BC7EC07B4}" dt="2024-12-11T20:37:20.164" v="53" actId="47"/>
        <pc:sldMkLst>
          <pc:docMk/>
          <pc:sldMk cId="1284570485" sldId="302"/>
        </pc:sldMkLst>
      </pc:sldChg>
      <pc:sldChg chg="del">
        <pc:chgData name="Saba Zubair" userId="a0784601-03b9-4b87-b5f2-95db7742549f" providerId="ADAL" clId="{DC05A65A-48E4-4BFE-B62C-854BC7EC07B4}" dt="2024-12-11T20:37:17.828" v="46" actId="47"/>
        <pc:sldMkLst>
          <pc:docMk/>
          <pc:sldMk cId="1127225232" sldId="305"/>
        </pc:sldMkLst>
      </pc:sldChg>
      <pc:sldChg chg="delSp modSp add">
        <pc:chgData name="Saba Zubair" userId="a0784601-03b9-4b87-b5f2-95db7742549f" providerId="ADAL" clId="{DC05A65A-48E4-4BFE-B62C-854BC7EC07B4}" dt="2024-12-11T20:34:09.360" v="27" actId="255"/>
        <pc:sldMkLst>
          <pc:docMk/>
          <pc:sldMk cId="241710294" sldId="306"/>
        </pc:sldMkLst>
        <pc:spChg chg="mod">
          <ac:chgData name="Saba Zubair" userId="a0784601-03b9-4b87-b5f2-95db7742549f" providerId="ADAL" clId="{DC05A65A-48E4-4BFE-B62C-854BC7EC07B4}" dt="2024-12-11T20:34:00.532" v="26" actId="1076"/>
          <ac:spMkLst>
            <pc:docMk/>
            <pc:sldMk cId="241710294" sldId="306"/>
            <ac:spMk id="4" creationId="{F07C66CA-34FD-474E-8FFC-C84FBDC0550A}"/>
          </ac:spMkLst>
        </pc:spChg>
        <pc:spChg chg="mod">
          <ac:chgData name="Saba Zubair" userId="a0784601-03b9-4b87-b5f2-95db7742549f" providerId="ADAL" clId="{DC05A65A-48E4-4BFE-B62C-854BC7EC07B4}" dt="2024-12-11T20:34:09.360" v="27" actId="255"/>
          <ac:spMkLst>
            <pc:docMk/>
            <pc:sldMk cId="241710294" sldId="306"/>
            <ac:spMk id="5" creationId="{206CA906-037D-4CA5-8579-B68A8FD320EE}"/>
          </ac:spMkLst>
        </pc:spChg>
        <pc:spChg chg="del">
          <ac:chgData name="Saba Zubair" userId="a0784601-03b9-4b87-b5f2-95db7742549f" providerId="ADAL" clId="{DC05A65A-48E4-4BFE-B62C-854BC7EC07B4}" dt="2024-12-11T20:33:24.223" v="21" actId="478"/>
          <ac:spMkLst>
            <pc:docMk/>
            <pc:sldMk cId="241710294" sldId="306"/>
            <ac:spMk id="8" creationId="{4E127CF4-0D85-456F-B561-22430349A392}"/>
          </ac:spMkLst>
        </pc:spChg>
        <pc:spChg chg="del">
          <ac:chgData name="Saba Zubair" userId="a0784601-03b9-4b87-b5f2-95db7742549f" providerId="ADAL" clId="{DC05A65A-48E4-4BFE-B62C-854BC7EC07B4}" dt="2024-12-11T20:33:22.150" v="20" actId="478"/>
          <ac:spMkLst>
            <pc:docMk/>
            <pc:sldMk cId="241710294" sldId="306"/>
            <ac:spMk id="9" creationId="{65F0D1A6-E65E-4BED-B61C-1EE047A1FCBB}"/>
          </ac:spMkLst>
        </pc:spChg>
        <pc:picChg chg="del">
          <ac:chgData name="Saba Zubair" userId="a0784601-03b9-4b87-b5f2-95db7742549f" providerId="ADAL" clId="{DC05A65A-48E4-4BFE-B62C-854BC7EC07B4}" dt="2024-12-11T20:33:16.349" v="17" actId="478"/>
          <ac:picMkLst>
            <pc:docMk/>
            <pc:sldMk cId="241710294" sldId="306"/>
            <ac:picMk id="7" creationId="{07DC7CA4-04D0-46A3-8721-3BA80F979796}"/>
          </ac:picMkLst>
        </pc:picChg>
        <pc:picChg chg="del">
          <ac:chgData name="Saba Zubair" userId="a0784601-03b9-4b87-b5f2-95db7742549f" providerId="ADAL" clId="{DC05A65A-48E4-4BFE-B62C-854BC7EC07B4}" dt="2024-12-11T20:33:17.913" v="18" actId="478"/>
          <ac:picMkLst>
            <pc:docMk/>
            <pc:sldMk cId="241710294" sldId="306"/>
            <ac:picMk id="10" creationId="{9703758A-6F60-4299-9931-72B4E9B84CBB}"/>
          </ac:picMkLst>
        </pc:picChg>
        <pc:picChg chg="del">
          <ac:chgData name="Saba Zubair" userId="a0784601-03b9-4b87-b5f2-95db7742549f" providerId="ADAL" clId="{DC05A65A-48E4-4BFE-B62C-854BC7EC07B4}" dt="2024-12-11T20:33:19.528" v="19" actId="478"/>
          <ac:picMkLst>
            <pc:docMk/>
            <pc:sldMk cId="241710294" sldId="306"/>
            <ac:picMk id="11" creationId="{75F23694-172E-4813-B00B-AA06F35D483B}"/>
          </ac:picMkLst>
        </pc:picChg>
      </pc:sldChg>
      <pc:sldChg chg="addSp delSp modSp add">
        <pc:chgData name="Saba Zubair" userId="a0784601-03b9-4b87-b5f2-95db7742549f" providerId="ADAL" clId="{DC05A65A-48E4-4BFE-B62C-854BC7EC07B4}" dt="2024-12-11T20:35:45.015" v="36" actId="1076"/>
        <pc:sldMkLst>
          <pc:docMk/>
          <pc:sldMk cId="374249648" sldId="307"/>
        </pc:sldMkLst>
        <pc:spChg chg="mod">
          <ac:chgData name="Saba Zubair" userId="a0784601-03b9-4b87-b5f2-95db7742549f" providerId="ADAL" clId="{DC05A65A-48E4-4BFE-B62C-854BC7EC07B4}" dt="2024-12-11T20:35:18.490" v="32"/>
          <ac:spMkLst>
            <pc:docMk/>
            <pc:sldMk cId="374249648" sldId="307"/>
            <ac:spMk id="5" creationId="{0B38A7FF-0486-4427-8AAF-4539EC1B6CA9}"/>
          </ac:spMkLst>
        </pc:spChg>
        <pc:picChg chg="add mod">
          <ac:chgData name="Saba Zubair" userId="a0784601-03b9-4b87-b5f2-95db7742549f" providerId="ADAL" clId="{DC05A65A-48E4-4BFE-B62C-854BC7EC07B4}" dt="2024-12-11T20:35:45.015" v="36" actId="1076"/>
          <ac:picMkLst>
            <pc:docMk/>
            <pc:sldMk cId="374249648" sldId="307"/>
            <ac:picMk id="6" creationId="{BCD96153-CCFF-44C9-8A18-F50313944277}"/>
          </ac:picMkLst>
        </pc:picChg>
        <pc:picChg chg="del">
          <ac:chgData name="Saba Zubair" userId="a0784601-03b9-4b87-b5f2-95db7742549f" providerId="ADAL" clId="{DC05A65A-48E4-4BFE-B62C-854BC7EC07B4}" dt="2024-12-11T20:35:20.654" v="33" actId="478"/>
          <ac:picMkLst>
            <pc:docMk/>
            <pc:sldMk cId="374249648" sldId="307"/>
            <ac:picMk id="7" creationId="{A46F50DF-88E8-4CE5-9BE9-26F41FA17AD9}"/>
          </ac:picMkLst>
        </pc:picChg>
      </pc:sldChg>
      <pc:sldChg chg="del">
        <pc:chgData name="Saba Zubair" userId="a0784601-03b9-4b87-b5f2-95db7742549f" providerId="ADAL" clId="{DC05A65A-48E4-4BFE-B62C-854BC7EC07B4}" dt="2024-12-11T20:37:19.402" v="50" actId="47"/>
        <pc:sldMkLst>
          <pc:docMk/>
          <pc:sldMk cId="1988112251" sldId="313"/>
        </pc:sldMkLst>
      </pc:sldChg>
      <pc:sldChg chg="del">
        <pc:chgData name="Saba Zubair" userId="a0784601-03b9-4b87-b5f2-95db7742549f" providerId="ADAL" clId="{DC05A65A-48E4-4BFE-B62C-854BC7EC07B4}" dt="2024-12-11T20:37:19.722" v="51" actId="47"/>
        <pc:sldMkLst>
          <pc:docMk/>
          <pc:sldMk cId="3578825" sldId="314"/>
        </pc:sldMkLst>
      </pc:sldChg>
      <pc:sldChg chg="del">
        <pc:chgData name="Saba Zubair" userId="a0784601-03b9-4b87-b5f2-95db7742549f" providerId="ADAL" clId="{DC05A65A-48E4-4BFE-B62C-854BC7EC07B4}" dt="2024-12-11T20:37:22.435" v="56" actId="47"/>
        <pc:sldMkLst>
          <pc:docMk/>
          <pc:sldMk cId="437101000" sldId="315"/>
        </pc:sldMkLst>
      </pc:sldChg>
      <pc:sldChg chg="addSp delSp modSp add">
        <pc:chgData name="Saba Zubair" userId="a0784601-03b9-4b87-b5f2-95db7742549f" providerId="ADAL" clId="{DC05A65A-48E4-4BFE-B62C-854BC7EC07B4}" dt="2024-12-11T20:23:46.367" v="15" actId="1076"/>
        <pc:sldMkLst>
          <pc:docMk/>
          <pc:sldMk cId="4120647181" sldId="316"/>
        </pc:sldMkLst>
        <pc:spChg chg="mod">
          <ac:chgData name="Saba Zubair" userId="a0784601-03b9-4b87-b5f2-95db7742549f" providerId="ADAL" clId="{DC05A65A-48E4-4BFE-B62C-854BC7EC07B4}" dt="2024-12-11T20:23:37.827" v="13" actId="1076"/>
          <ac:spMkLst>
            <pc:docMk/>
            <pc:sldMk cId="4120647181" sldId="316"/>
            <ac:spMk id="6" creationId="{C4384ACB-E97A-4D33-BB4F-BD3AA224436C}"/>
          </ac:spMkLst>
        </pc:spChg>
        <pc:spChg chg="del mod">
          <ac:chgData name="Saba Zubair" userId="a0784601-03b9-4b87-b5f2-95db7742549f" providerId="ADAL" clId="{DC05A65A-48E4-4BFE-B62C-854BC7EC07B4}" dt="2024-12-11T20:22:24.638" v="8" actId="478"/>
          <ac:spMkLst>
            <pc:docMk/>
            <pc:sldMk cId="4120647181" sldId="316"/>
            <ac:spMk id="8" creationId="{6AEC6C34-C549-4866-88AE-6AD1EE6F076C}"/>
          </ac:spMkLst>
        </pc:spChg>
        <pc:picChg chg="del">
          <ac:chgData name="Saba Zubair" userId="a0784601-03b9-4b87-b5f2-95db7742549f" providerId="ADAL" clId="{DC05A65A-48E4-4BFE-B62C-854BC7EC07B4}" dt="2024-12-11T20:21:30.680" v="1" actId="478"/>
          <ac:picMkLst>
            <pc:docMk/>
            <pc:sldMk cId="4120647181" sldId="316"/>
            <ac:picMk id="7" creationId="{339685E2-9D8F-4BB3-9738-B246E0A80A24}"/>
          </ac:picMkLst>
        </pc:picChg>
        <pc:picChg chg="add mod">
          <ac:chgData name="Saba Zubair" userId="a0784601-03b9-4b87-b5f2-95db7742549f" providerId="ADAL" clId="{DC05A65A-48E4-4BFE-B62C-854BC7EC07B4}" dt="2024-12-11T20:23:46.367" v="15" actId="1076"/>
          <ac:picMkLst>
            <pc:docMk/>
            <pc:sldMk cId="4120647181" sldId="316"/>
            <ac:picMk id="9" creationId="{2991E112-B59D-4BB4-AB8E-43ABB1AB3355}"/>
          </ac:picMkLst>
        </pc:picChg>
      </pc:sldChg>
      <pc:sldChg chg="addSp delSp modSp add">
        <pc:chgData name="Saba Zubair" userId="a0784601-03b9-4b87-b5f2-95db7742549f" providerId="ADAL" clId="{DC05A65A-48E4-4BFE-B62C-854BC7EC07B4}" dt="2024-12-11T20:37:09.284" v="43" actId="1076"/>
        <pc:sldMkLst>
          <pc:docMk/>
          <pc:sldMk cId="1803810564" sldId="317"/>
        </pc:sldMkLst>
        <pc:spChg chg="mod">
          <ac:chgData name="Saba Zubair" userId="a0784601-03b9-4b87-b5f2-95db7742549f" providerId="ADAL" clId="{DC05A65A-48E4-4BFE-B62C-854BC7EC07B4}" dt="2024-12-11T20:36:39.615" v="40"/>
          <ac:spMkLst>
            <pc:docMk/>
            <pc:sldMk cId="1803810564" sldId="317"/>
            <ac:spMk id="8" creationId="{93B1CC24-9F84-43F9-80CE-33803DF54B82}"/>
          </ac:spMkLst>
        </pc:spChg>
        <pc:picChg chg="add mod">
          <ac:chgData name="Saba Zubair" userId="a0784601-03b9-4b87-b5f2-95db7742549f" providerId="ADAL" clId="{DC05A65A-48E4-4BFE-B62C-854BC7EC07B4}" dt="2024-12-11T20:37:09.284" v="43" actId="1076"/>
          <ac:picMkLst>
            <pc:docMk/>
            <pc:sldMk cId="1803810564" sldId="317"/>
            <ac:picMk id="3" creationId="{702F7760-FE13-41B8-92A7-5D51A14949AD}"/>
          </ac:picMkLst>
        </pc:picChg>
        <pc:picChg chg="del">
          <ac:chgData name="Saba Zubair" userId="a0784601-03b9-4b87-b5f2-95db7742549f" providerId="ADAL" clId="{DC05A65A-48E4-4BFE-B62C-854BC7EC07B4}" dt="2024-12-11T20:36:16.116" v="39" actId="478"/>
          <ac:picMkLst>
            <pc:docMk/>
            <pc:sldMk cId="1803810564" sldId="317"/>
            <ac:picMk id="4" creationId="{91D1C364-7AEC-49D9-919B-4CEC56270F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11/12/2024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teaching, be aware that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also use shapes hidden behind a box for further practice with children selecting (without revealing) shapes to try out.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children will need mini-whiteboards and pens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 used to be the 8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month (of ten) on the Roman calendar.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now go on to do differentiated GROUP ACTIVITIES. You can find Hamilton’s group activities in this unit’s TEACHING AND GROUP ACTIVITIES download.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WT/ARE/GD: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 shapes into hexagons, pentagons and octagons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a variety of shapes using skipping ropes.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Colour coding shapes Sheet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ARE:   Colour coding shapes Sheet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GD:  Colour coding shapes Sheet 1 plus Challenge.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94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Practice Sheet on this slide is suitable for most children.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Differentiated PRACTICE WORKSHEETS are available on Hamilton’s website in this unit’s PROCEDURAL FLUENCY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WT:  Weight Sheet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ARE/GD:  Weight Sheet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32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 starters that suit your class by dragging and dropping the relevant slide or slides below to the start of the teaching for each day.</a:t>
            </a:r>
          </a:p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Pre-requisite skills – to use this starter, drag this slide to the start of Day 1</a:t>
            </a:r>
          </a:p>
          <a:p>
            <a:r>
              <a:rPr lang="en-GB" dirty="0">
                <a:solidFill>
                  <a:srgbClr val="253746"/>
                </a:solidFill>
              </a:rPr>
              <a:t>Place children in groups of 5, each with a different 2-D shape. Start to draw one of their shapes. Hold up your shape if you think I’m drawing it. Draw a bit more. And now?  Continue.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Pre-requisite skills – to use this starter, drag this slide to the start of Day 2</a:t>
            </a:r>
          </a:p>
          <a:p>
            <a:r>
              <a:rPr lang="en-GB" dirty="0">
                <a:solidFill>
                  <a:srgbClr val="253746"/>
                </a:solidFill>
              </a:rPr>
              <a:t>Place children in five teams: circles, squares, triangles, rectangles, hexagons. Use a puppet to show part of a shape from behind a ‘wall’. Children put up their hands if they think it is their shape. Reveal more, then all of the shape. Give the shape to the team if they guessed it. Repeat.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Simmering skills – to use this starter, drag this slide to the start of Day 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53746"/>
                </a:solidFill>
              </a:rPr>
              <a:t>Draw a repeating pattern of 3 shapes. Children draw next 3 shapes on whiteboards. Children then create their own pattern for a partner to continue.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17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Describe and recognise regular and irregular 2-D shapes. 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Describe and visualise common 2-D shapes.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Make, recognise and describe 2-D shapes.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296699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10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recognise regular and irregular 2-D shapes.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63" b="54606" l="24176" r="32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40158" r="67455" b="43789"/>
          <a:stretch/>
        </p:blipFill>
        <p:spPr>
          <a:xfrm>
            <a:off x="644435" y="848148"/>
            <a:ext cx="1312614" cy="1578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79" b="43997" l="81481" r="90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05" t="22385" r="7703" b="58504"/>
          <a:stretch/>
        </p:blipFill>
        <p:spPr>
          <a:xfrm>
            <a:off x="2243555" y="848147"/>
            <a:ext cx="1196031" cy="13591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48" b="76471" l="67009" r="81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2" t="56758" r="19958" b="24297"/>
          <a:stretch/>
        </p:blipFill>
        <p:spPr>
          <a:xfrm>
            <a:off x="5544527" y="848146"/>
            <a:ext cx="1284785" cy="1361672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29412" l="9060" r="23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4" t="9390" r="76891" b="70161"/>
          <a:stretch/>
        </p:blipFill>
        <p:spPr>
          <a:xfrm>
            <a:off x="7198903" y="922289"/>
            <a:ext cx="1338384" cy="13769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26" b="68171" l="7977" r="1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7802" r="80675" b="31750"/>
          <a:stretch/>
        </p:blipFill>
        <p:spPr>
          <a:xfrm>
            <a:off x="3842724" y="848148"/>
            <a:ext cx="1257929" cy="1547053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75665" y="2157838"/>
            <a:ext cx="4302242" cy="2010845"/>
            <a:chOff x="69733" y="2937521"/>
            <a:chExt cx="4302242" cy="2010845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9733" y="3174884"/>
              <a:ext cx="4302242" cy="1773482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sides does this shape have?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013" y="2937521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524250" y="4196957"/>
            <a:ext cx="4423557" cy="181531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It has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8 sides. 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It is called an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octagon.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‘Oct’ means 8. Can you think of any other words beginning ‘oct-’? </a:t>
            </a:r>
          </a:p>
        </p:txBody>
      </p:sp>
    </p:spTree>
    <p:extLst>
      <p:ext uri="{BB962C8B-B14F-4D97-AF65-F5344CB8AC3E}">
        <p14:creationId xmlns:p14="http://schemas.microsoft.com/office/powerpoint/2010/main" val="25619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6111 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recognise regular and irregular 2-D shapes.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63" b="54606" l="24176" r="32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40158" r="67455" b="43789"/>
          <a:stretch/>
        </p:blipFill>
        <p:spPr>
          <a:xfrm>
            <a:off x="7458786" y="860865"/>
            <a:ext cx="1312614" cy="1578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79" b="43997" l="81481" r="90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05" t="22385" r="7703" b="58504"/>
          <a:stretch/>
        </p:blipFill>
        <p:spPr>
          <a:xfrm>
            <a:off x="543223" y="786340"/>
            <a:ext cx="1196031" cy="13591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48" b="76471" l="67009" r="81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2" t="56758" r="19958" b="24297"/>
          <a:stretch/>
        </p:blipFill>
        <p:spPr>
          <a:xfrm>
            <a:off x="2997183" y="860866"/>
            <a:ext cx="1284785" cy="1361672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29412" l="9060" r="23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4" t="9390" r="76891" b="70161"/>
          <a:stretch/>
        </p:blipFill>
        <p:spPr>
          <a:xfrm>
            <a:off x="6120402" y="961842"/>
            <a:ext cx="1338384" cy="13769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26" b="68171" l="7977" r="1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7802" r="80675" b="31750"/>
          <a:stretch/>
        </p:blipFill>
        <p:spPr>
          <a:xfrm>
            <a:off x="1739254" y="786340"/>
            <a:ext cx="1257929" cy="1547053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470253" y="3095858"/>
            <a:ext cx="4302242" cy="2825283"/>
            <a:chOff x="69733" y="2154929"/>
            <a:chExt cx="4302242" cy="2825283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9733" y="2179671"/>
              <a:ext cx="4302242" cy="280054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How have the shapes been sorted this time?</a:t>
              </a:r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314969" y="3314700"/>
            <a:ext cx="3640599" cy="184071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All the shapes on the left are symmetrical.</a:t>
            </a:r>
          </a:p>
        </p:txBody>
      </p:sp>
      <p:sp>
        <p:nvSpPr>
          <p:cNvPr id="8" name="Oval 7"/>
          <p:cNvSpPr/>
          <p:nvPr/>
        </p:nvSpPr>
        <p:spPr>
          <a:xfrm>
            <a:off x="215900" y="538755"/>
            <a:ext cx="4686300" cy="2235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4356000" y="576893"/>
            <a:ext cx="4686300" cy="2235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7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recognise regular and irregular 2-D shapes.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63" b="54606" l="24176" r="32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40158" r="67455" b="43789"/>
          <a:stretch/>
        </p:blipFill>
        <p:spPr>
          <a:xfrm>
            <a:off x="7458786" y="860865"/>
            <a:ext cx="1312614" cy="1578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79" b="43997" l="81481" r="90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05" t="22385" r="7703" b="58504"/>
          <a:stretch/>
        </p:blipFill>
        <p:spPr>
          <a:xfrm>
            <a:off x="543223" y="786340"/>
            <a:ext cx="1196031" cy="13591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48" b="76471" l="67009" r="81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2" t="56758" r="19958" b="24297"/>
          <a:stretch/>
        </p:blipFill>
        <p:spPr>
          <a:xfrm>
            <a:off x="2997183" y="860866"/>
            <a:ext cx="1284785" cy="1361672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29412" l="9060" r="23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4" t="9390" r="76891" b="70161"/>
          <a:stretch/>
        </p:blipFill>
        <p:spPr>
          <a:xfrm>
            <a:off x="6120402" y="961842"/>
            <a:ext cx="1338384" cy="13769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26" b="68171" l="7977" r="1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7802" r="80675" b="31750"/>
          <a:stretch/>
        </p:blipFill>
        <p:spPr>
          <a:xfrm>
            <a:off x="1739254" y="786340"/>
            <a:ext cx="1257929" cy="1547053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738750" y="2965773"/>
            <a:ext cx="3640599" cy="132682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We can use a mirror to check if shapes are symmetrical.</a:t>
            </a:r>
          </a:p>
        </p:txBody>
      </p:sp>
      <p:sp>
        <p:nvSpPr>
          <p:cNvPr id="8" name="Oval 7"/>
          <p:cNvSpPr/>
          <p:nvPr/>
        </p:nvSpPr>
        <p:spPr>
          <a:xfrm>
            <a:off x="215900" y="538755"/>
            <a:ext cx="4686300" cy="2235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4356000" y="576893"/>
            <a:ext cx="4686300" cy="2235200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26" b="68171" l="7977" r="1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7802" r="80675" b="31750"/>
          <a:stretch/>
        </p:blipFill>
        <p:spPr>
          <a:xfrm>
            <a:off x="5679729" y="3093623"/>
            <a:ext cx="1257929" cy="1547053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6314400" y="3348000"/>
            <a:ext cx="0" cy="82800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2333899" y="4176000"/>
            <a:ext cx="4302242" cy="2119560"/>
            <a:chOff x="69733" y="2828806"/>
            <a:chExt cx="4302242" cy="2119560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9733" y="3174884"/>
              <a:ext cx="4302242" cy="1773482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Where would you put the mirror on the other shapes to check?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9977" y="282880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9207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5B83BE-0B37-426B-9ABD-264FBAC9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E80AEB-C44D-4EF4-B4EA-85466241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CBC23F1-A704-48F2-B631-CD3BCB92C0F6}"/>
              </a:ext>
            </a:extLst>
          </p:cNvPr>
          <p:cNvSpPr txBox="1">
            <a:spLocks/>
          </p:cNvSpPr>
          <p:nvPr/>
        </p:nvSpPr>
        <p:spPr>
          <a:xfrm>
            <a:off x="3291841" y="125499"/>
            <a:ext cx="2357944" cy="880341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QNID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84ACB-E97A-4D33-BB4F-BD3AA224436C}"/>
              </a:ext>
            </a:extLst>
          </p:cNvPr>
          <p:cNvSpPr/>
          <p:nvPr/>
        </p:nvSpPr>
        <p:spPr>
          <a:xfrm>
            <a:off x="745960" y="4310837"/>
            <a:ext cx="7652079" cy="14157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200" dirty="0"/>
              <a:t>Look at the stadiums built for FIFA. Are they symmetrical? Symmetrical means having two halves the same where one is the mirror image of the other.</a:t>
            </a:r>
          </a:p>
          <a:p>
            <a:pPr algn="ctr">
              <a:spcAft>
                <a:spcPts val="0"/>
              </a:spcAft>
            </a:pPr>
            <a:endParaRPr lang="en-GB" sz="20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 descr="Peninsula">
            <a:extLst>
              <a:ext uri="{FF2B5EF4-FFF2-40B4-BE49-F238E27FC236}">
                <a16:creationId xmlns:a16="http://schemas.microsoft.com/office/drawing/2014/main" id="{2991E112-B59D-4BB4-AB8E-43ABB1AB33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34" y="1190516"/>
            <a:ext cx="4885529" cy="293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64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786875-7EEA-4E3F-A3C6-F630A5C6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5BE99-7B04-4591-B43C-333DFC87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C66CA-34FD-474E-8FFC-C84FBDC0550A}"/>
              </a:ext>
            </a:extLst>
          </p:cNvPr>
          <p:cNvSpPr txBox="1"/>
          <p:nvPr/>
        </p:nvSpPr>
        <p:spPr>
          <a:xfrm>
            <a:off x="2807596" y="1206732"/>
            <a:ext cx="3211551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Task 1 – Pair/Group Work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CA906-037D-4CA5-8579-B68A8FD320EE}"/>
              </a:ext>
            </a:extLst>
          </p:cNvPr>
          <p:cNvSpPr txBox="1"/>
          <p:nvPr/>
        </p:nvSpPr>
        <p:spPr>
          <a:xfrm>
            <a:off x="1233522" y="2276941"/>
            <a:ext cx="6359701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·  Get into small groups (3–8 friends).</a:t>
            </a:r>
          </a:p>
          <a:p>
            <a:r>
              <a:rPr lang="en-GB" sz="2200" dirty="0"/>
              <a:t>·  Use a skipping rope to make a 4-sided shape.</a:t>
            </a:r>
          </a:p>
          <a:p>
            <a:r>
              <a:rPr lang="en-GB" sz="2200" dirty="0"/>
              <a:t>·  Turn it into a square, then a rectangle.</a:t>
            </a:r>
          </a:p>
          <a:p>
            <a:r>
              <a:rPr lang="en-GB" sz="2200" dirty="0"/>
              <a:t>·  Make a triangle, then try a different kind of triangle.</a:t>
            </a:r>
          </a:p>
          <a:p>
            <a:r>
              <a:rPr lang="en-GB" sz="2200" dirty="0"/>
              <a:t>·  After each shape, draw it in your notebook and write how many friends or hands held the rope.</a:t>
            </a:r>
          </a:p>
          <a:p>
            <a:r>
              <a:rPr lang="en-GB" sz="2200" dirty="0"/>
              <a:t>·  Try to make new shapes using more people or hands, up to 8.</a:t>
            </a:r>
          </a:p>
          <a:p>
            <a:r>
              <a:rPr lang="en-GB" sz="2200" dirty="0"/>
              <a:t>·  Name each shape you make and have fun!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1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64EF1C-6814-4F6E-8C8E-9362CEBB8F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6241" r="8676" b="16879"/>
          <a:stretch/>
        </p:blipFill>
        <p:spPr>
          <a:xfrm>
            <a:off x="2548643" y="125499"/>
            <a:ext cx="4390381" cy="589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9EEFE2-B9F3-4981-900E-8878E93C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82600" r="11319" b="8180"/>
          <a:stretch/>
        </p:blipFill>
        <p:spPr>
          <a:xfrm>
            <a:off x="501032" y="4719745"/>
            <a:ext cx="8266716" cy="1381328"/>
          </a:xfrm>
          <a:prstGeom prst="rect">
            <a:avLst/>
          </a:prstGeom>
          <a:ln>
            <a:solidFill>
              <a:srgbClr val="F6B3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64441" y="4971993"/>
            <a:ext cx="1713640" cy="1160976"/>
            <a:chOff x="1834709" y="4015907"/>
            <a:chExt cx="1606379" cy="952832"/>
          </a:xfrm>
        </p:grpSpPr>
        <p:sp>
          <p:nvSpPr>
            <p:cNvPr id="14" name="Rounded Rectangle 13"/>
            <p:cNvSpPr/>
            <p:nvPr/>
          </p:nvSpPr>
          <p:spPr>
            <a:xfrm>
              <a:off x="1834709" y="4015907"/>
              <a:ext cx="1606379" cy="495328"/>
            </a:xfrm>
            <a:prstGeom prst="roundRect">
              <a:avLst>
                <a:gd name="adj" fmla="val 42473"/>
              </a:avLst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Challenge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Related imag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755">
              <a:off x="2150897" y="4363258"/>
              <a:ext cx="388517" cy="605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0FD551-5958-4242-9BCD-D60DC3AD58F0}"/>
              </a:ext>
            </a:extLst>
          </p:cNvPr>
          <p:cNvSpPr txBox="1"/>
          <p:nvPr/>
        </p:nvSpPr>
        <p:spPr>
          <a:xfrm>
            <a:off x="439676" y="426421"/>
            <a:ext cx="2170323" cy="66101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Task 2 – Independent Work</a:t>
            </a:r>
          </a:p>
        </p:txBody>
      </p:sp>
    </p:spTree>
    <p:extLst>
      <p:ext uri="{BB962C8B-B14F-4D97-AF65-F5344CB8AC3E}">
        <p14:creationId xmlns:p14="http://schemas.microsoft.com/office/powerpoint/2010/main" val="28143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AB8105-6A71-4C45-B30A-B70697D5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F782D-37AE-48BA-8E07-02C1CA3A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5C5B2C0E-4E1E-4C9F-819C-5BEF35F777D5}"/>
              </a:ext>
            </a:extLst>
          </p:cNvPr>
          <p:cNvSpPr txBox="1">
            <a:spLocks/>
          </p:cNvSpPr>
          <p:nvPr/>
        </p:nvSpPr>
        <p:spPr>
          <a:xfrm>
            <a:off x="3698321" y="125499"/>
            <a:ext cx="1951463" cy="365125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Plenary 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8A7FF-0486-4427-8AAF-4539EC1B6CA9}"/>
              </a:ext>
            </a:extLst>
          </p:cNvPr>
          <p:cNvSpPr/>
          <p:nvPr/>
        </p:nvSpPr>
        <p:spPr>
          <a:xfrm>
            <a:off x="491491" y="780584"/>
            <a:ext cx="771580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/>
              <a:t>Workbook Exercise 2.2 no. 1 on page 39</a:t>
            </a:r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96153-CCFF-44C9-8A18-F5031394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5" y="2128767"/>
            <a:ext cx="7558450" cy="34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9774D088-98D3-482C-8479-306FA894F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8321" y="125499"/>
            <a:ext cx="1951463" cy="365125"/>
          </a:xfrm>
          <a:solidFill>
            <a:srgbClr val="92D050"/>
          </a:solidFill>
        </p:spPr>
        <p:txBody>
          <a:bodyPr/>
          <a:lstStyle/>
          <a:p>
            <a:r>
              <a:rPr lang="en-US" b="1" dirty="0"/>
              <a:t>Homework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1CC24-9F84-43F9-80CE-33803DF54B82}"/>
              </a:ext>
            </a:extLst>
          </p:cNvPr>
          <p:cNvSpPr/>
          <p:nvPr/>
        </p:nvSpPr>
        <p:spPr>
          <a:xfrm>
            <a:off x="502920" y="519417"/>
            <a:ext cx="827532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/>
              <a:t>Workbook Exercise 2.2 Practice nos. 3 on page 41</a:t>
            </a:r>
          </a:p>
          <a:p>
            <a:pPr>
              <a:spcAft>
                <a:spcPts val="0"/>
              </a:spcAft>
            </a:pPr>
            <a:endParaRPr lang="en-GB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F7760-FE13-41B8-92A7-5D51A1494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749" y="1302366"/>
            <a:ext cx="4060605" cy="47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1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49557" y="1454349"/>
            <a:ext cx="8130503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Starters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2-D shape (pre-requisite skills)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2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Recognise 2-D shapes (pre-requisite skills)</a:t>
            </a: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3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Pattern (simmering skills)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EEBA63-DAF8-43C1-A276-94BF53E0A237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275489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352778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2-D shape</a:t>
            </a:r>
          </a:p>
        </p:txBody>
      </p:sp>
      <p:pic>
        <p:nvPicPr>
          <p:cNvPr id="3074" name="Picture 2" descr="N:\Documents\Website\Wagtail Website\User Manuel for HT\Alarm-clock---wake-up-your-maths-brain-FIN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420" y="1084332"/>
            <a:ext cx="1984330" cy="18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47336-39AE-4CB1-A76C-851406556DFD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145029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352778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Recognise 2-D shapes</a:t>
            </a:r>
          </a:p>
        </p:txBody>
      </p:sp>
      <p:pic>
        <p:nvPicPr>
          <p:cNvPr id="3074" name="Picture 2" descr="N:\Documents\Website\Wagtail Website\User Manuel for HT\Alarm-clock---wake-up-your-maths-brain-FIN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420" y="1084332"/>
            <a:ext cx="1984330" cy="18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47336-39AE-4CB1-A76C-851406556DFD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21315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pic>
        <p:nvPicPr>
          <p:cNvPr id="3075" name="Picture 3" descr="N:\Documents\Website\Wagtail Website\User Manuel for HT\Elephant---Remember-this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899" y="1424203"/>
            <a:ext cx="2633091" cy="16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3" y="3527780"/>
            <a:ext cx="8130503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GB" sz="2400" b="1" dirty="0">
                <a:solidFill>
                  <a:srgbClr val="253746"/>
                </a:solidFill>
              </a:rPr>
              <a:t>Starter</a:t>
            </a:r>
          </a:p>
          <a:p>
            <a:pPr algn="ctr"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Pattern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FBFB0-E5C0-466B-A9C3-BE3344E963A6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49920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6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80194" y="1743331"/>
            <a:ext cx="8130503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accent2"/>
              </a:buClr>
            </a:pPr>
            <a:r>
              <a:rPr lang="en-US" sz="2400" b="1" dirty="0">
                <a:solidFill>
                  <a:srgbClr val="253746"/>
                </a:solidFill>
              </a:rPr>
              <a:t>Objectives</a:t>
            </a:r>
            <a:endParaRPr lang="en-GB" sz="2400" b="1" dirty="0">
              <a:solidFill>
                <a:srgbClr val="253746"/>
              </a:solidFill>
            </a:endParaRPr>
          </a:p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</a:t>
            </a:r>
          </a:p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Describe and recognise regular and irregular 2-D shapes.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F3FED-3247-4F55-BF8A-D1D9E087C650}"/>
              </a:ext>
            </a:extLst>
          </p:cNvPr>
          <p:cNvSpPr txBox="1"/>
          <p:nvPr/>
        </p:nvSpPr>
        <p:spPr>
          <a:xfrm>
            <a:off x="116681" y="16610"/>
            <a:ext cx="8910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Shape and Data </a:t>
            </a:r>
          </a:p>
          <a:p>
            <a:pPr algn="ctr"/>
            <a:r>
              <a:rPr lang="en-GB" sz="2400" b="1" dirty="0">
                <a:solidFill>
                  <a:srgbClr val="253746"/>
                </a:solidFill>
              </a:rPr>
              <a:t>Draw and describe 2-D shapes and polygons</a:t>
            </a:r>
          </a:p>
        </p:txBody>
      </p:sp>
    </p:spTree>
    <p:extLst>
      <p:ext uri="{BB962C8B-B14F-4D97-AF65-F5344CB8AC3E}">
        <p14:creationId xmlns:p14="http://schemas.microsoft.com/office/powerpoint/2010/main" val="376251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7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recognise regular and irregular 2-D shapes.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63" b="54606" l="24176" r="32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40158" r="67455" b="43789"/>
          <a:stretch/>
        </p:blipFill>
        <p:spPr>
          <a:xfrm>
            <a:off x="644435" y="848148"/>
            <a:ext cx="1312614" cy="1578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79" b="43997" l="81481" r="90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05" t="22385" r="7703" b="58504"/>
          <a:stretch/>
        </p:blipFill>
        <p:spPr>
          <a:xfrm>
            <a:off x="2243555" y="848147"/>
            <a:ext cx="1196031" cy="13591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48" b="76471" l="67009" r="81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2" t="56758" r="19958" b="24297"/>
          <a:stretch/>
        </p:blipFill>
        <p:spPr>
          <a:xfrm>
            <a:off x="5544527" y="848146"/>
            <a:ext cx="1284785" cy="1361672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29412" l="9060" r="23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4" t="9390" r="76891" b="70161"/>
          <a:stretch/>
        </p:blipFill>
        <p:spPr>
          <a:xfrm>
            <a:off x="7198903" y="922289"/>
            <a:ext cx="1338384" cy="13769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26" b="68171" l="7977" r="1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7802" r="80675" b="31750"/>
          <a:stretch/>
        </p:blipFill>
        <p:spPr>
          <a:xfrm>
            <a:off x="3842724" y="848148"/>
            <a:ext cx="1257929" cy="1547053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13227" y="2850832"/>
            <a:ext cx="5231300" cy="2825283"/>
            <a:chOff x="69733" y="2154929"/>
            <a:chExt cx="5231300" cy="2825283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9733" y="2179671"/>
              <a:ext cx="5231300" cy="280054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What’s the same 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about these shapes?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What’s different 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about them?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279276" y="3582001"/>
            <a:ext cx="3317586" cy="222862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All the sides of the shapes are straight but the number of sides is different!</a:t>
            </a:r>
          </a:p>
        </p:txBody>
      </p:sp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8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recognise regular and irregular 2-D shapes.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63" b="54606" l="24176" r="32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40158" r="67455" b="43789"/>
          <a:stretch/>
        </p:blipFill>
        <p:spPr>
          <a:xfrm>
            <a:off x="644435" y="848148"/>
            <a:ext cx="1312614" cy="1578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79" b="43997" l="81481" r="90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05" t="22385" r="7703" b="58504"/>
          <a:stretch/>
        </p:blipFill>
        <p:spPr>
          <a:xfrm>
            <a:off x="2243555" y="848147"/>
            <a:ext cx="1196031" cy="13591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48" b="76471" l="67009" r="81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2" t="56758" r="19958" b="24297"/>
          <a:stretch/>
        </p:blipFill>
        <p:spPr>
          <a:xfrm>
            <a:off x="5544527" y="848146"/>
            <a:ext cx="1284785" cy="1361672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29412" l="9060" r="23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4" t="9390" r="76891" b="70161"/>
          <a:stretch/>
        </p:blipFill>
        <p:spPr>
          <a:xfrm>
            <a:off x="7198903" y="922289"/>
            <a:ext cx="1338384" cy="13769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26" b="68171" l="7977" r="1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7802" r="80675" b="31750"/>
          <a:stretch/>
        </p:blipFill>
        <p:spPr>
          <a:xfrm>
            <a:off x="3842724" y="848148"/>
            <a:ext cx="1257929" cy="1547053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48665" y="1773498"/>
            <a:ext cx="4302242" cy="2270894"/>
            <a:chOff x="69733" y="2709317"/>
            <a:chExt cx="4302242" cy="2270894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9733" y="3102184"/>
              <a:ext cx="4302242" cy="187802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What’s the same 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about these two shapes?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5808" y="2709317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81944" y="4191000"/>
            <a:ext cx="4041898" cy="181531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They each have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 sides 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are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pentagons. 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‘Pent’ means 5 (it comes from Greek penta). </a:t>
            </a:r>
          </a:p>
        </p:txBody>
      </p:sp>
    </p:spTree>
    <p:extLst>
      <p:ext uri="{BB962C8B-B14F-4D97-AF65-F5344CB8AC3E}">
        <p14:creationId xmlns:p14="http://schemas.microsoft.com/office/powerpoint/2010/main" val="39267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37362 0.4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20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694 0.392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9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253746"/>
                </a:solidFill>
              </a:rPr>
              <a:t>Day 1: </a:t>
            </a: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recognise regular and irregular 2-D shapes.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763" b="54606" l="24176" r="32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8" t="40158" r="67455" b="43789"/>
          <a:stretch/>
        </p:blipFill>
        <p:spPr>
          <a:xfrm>
            <a:off x="644435" y="848148"/>
            <a:ext cx="1312614" cy="15788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79" b="43997" l="81481" r="909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05" t="22385" r="7703" b="58504"/>
          <a:stretch/>
        </p:blipFill>
        <p:spPr>
          <a:xfrm>
            <a:off x="2243555" y="848147"/>
            <a:ext cx="1196031" cy="13591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48" b="76471" l="67009" r="811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2" t="56758" r="19958" b="24297"/>
          <a:stretch/>
        </p:blipFill>
        <p:spPr>
          <a:xfrm>
            <a:off x="5544527" y="848146"/>
            <a:ext cx="1284785" cy="1361672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08" b="29412" l="9060" r="23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4" t="9390" r="76891" b="70161"/>
          <a:stretch/>
        </p:blipFill>
        <p:spPr>
          <a:xfrm>
            <a:off x="7198903" y="922289"/>
            <a:ext cx="1338384" cy="1376945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026" b="68171" l="7977" r="192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7802" r="80675" b="31750"/>
          <a:stretch/>
        </p:blipFill>
        <p:spPr>
          <a:xfrm>
            <a:off x="3842724" y="848148"/>
            <a:ext cx="1257929" cy="1547053"/>
          </a:xfrm>
          <a:prstGeom prst="rect">
            <a:avLst/>
          </a:prstGeo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48665" y="1969931"/>
            <a:ext cx="4302242" cy="2005170"/>
            <a:chOff x="69733" y="2709317"/>
            <a:chExt cx="4302242" cy="2005170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69733" y="3102185"/>
              <a:ext cx="4302242" cy="1612302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What’s the same </a:t>
              </a:r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about these two shapes?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198" y="2709317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87286" y="4279900"/>
            <a:ext cx="4041898" cy="181531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They each have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 sides 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are </a:t>
            </a:r>
            <a:r>
              <a:rPr lang="en-GB" sz="2000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hexagons.</a:t>
            </a: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‘Hex’ means 6. </a:t>
            </a:r>
          </a:p>
        </p:txBody>
      </p:sp>
    </p:spTree>
    <p:extLst>
      <p:ext uri="{BB962C8B-B14F-4D97-AF65-F5344CB8AC3E}">
        <p14:creationId xmlns:p14="http://schemas.microsoft.com/office/powerpoint/2010/main" val="295822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53889 0.4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2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39028 0.305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3616</TotalTime>
  <Words>1021</Words>
  <Application>Microsoft Office PowerPoint</Application>
  <PresentationFormat>On-screen Show (4:3)</PresentationFormat>
  <Paragraphs>149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Saba Zubair</cp:lastModifiedBy>
  <cp:revision>247</cp:revision>
  <dcterms:created xsi:type="dcterms:W3CDTF">2018-09-13T11:08:58Z</dcterms:created>
  <dcterms:modified xsi:type="dcterms:W3CDTF">2024-12-11T20:38:43Z</dcterms:modified>
</cp:coreProperties>
</file>