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7" r:id="rId4"/>
    <p:sldId id="272" r:id="rId5"/>
    <p:sldId id="262" r:id="rId6"/>
    <p:sldId id="259" r:id="rId7"/>
    <p:sldId id="260" r:id="rId8"/>
    <p:sldId id="261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58" r:id="rId18"/>
    <p:sldId id="271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FF65"/>
    <a:srgbClr val="C5FF8B"/>
    <a:srgbClr val="EBACF6"/>
    <a:srgbClr val="99FF33"/>
    <a:srgbClr val="FFB3D9"/>
    <a:srgbClr val="FF99CC"/>
    <a:srgbClr val="61FF61"/>
    <a:srgbClr val="F5C687"/>
    <a:srgbClr val="F1AC51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8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06EC-9F07-477C-A54D-08CC7658EE9C}" type="datetimeFigureOut">
              <a:rPr lang="en-GB" smtClean="0"/>
              <a:pPr/>
              <a:t>21/02/2017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471C-91AE-4711-BF0B-5114595C5F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41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06EC-9F07-477C-A54D-08CC7658EE9C}" type="datetimeFigureOut">
              <a:rPr lang="en-GB" smtClean="0"/>
              <a:pPr/>
              <a:t>21/02/2017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471C-91AE-4711-BF0B-5114595C5F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087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06EC-9F07-477C-A54D-08CC7658EE9C}" type="datetimeFigureOut">
              <a:rPr lang="en-GB" smtClean="0"/>
              <a:pPr/>
              <a:t>21/02/2017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471C-91AE-4711-BF0B-5114595C5F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683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06EC-9F07-477C-A54D-08CC7658EE9C}" type="datetimeFigureOut">
              <a:rPr lang="en-GB" smtClean="0"/>
              <a:pPr/>
              <a:t>21/02/2017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471C-91AE-4711-BF0B-5114595C5F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86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06EC-9F07-477C-A54D-08CC7658EE9C}" type="datetimeFigureOut">
              <a:rPr lang="en-GB" smtClean="0"/>
              <a:pPr/>
              <a:t>21/02/2017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471C-91AE-4711-BF0B-5114595C5F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555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06EC-9F07-477C-A54D-08CC7658EE9C}" type="datetimeFigureOut">
              <a:rPr lang="en-GB" smtClean="0"/>
              <a:pPr/>
              <a:t>21/02/2017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471C-91AE-4711-BF0B-5114595C5F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65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06EC-9F07-477C-A54D-08CC7658EE9C}" type="datetimeFigureOut">
              <a:rPr lang="en-GB" smtClean="0"/>
              <a:pPr/>
              <a:t>21/02/2017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471C-91AE-4711-BF0B-5114595C5F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97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06EC-9F07-477C-A54D-08CC7658EE9C}" type="datetimeFigureOut">
              <a:rPr lang="en-GB" smtClean="0"/>
              <a:pPr/>
              <a:t>21/02/2017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471C-91AE-4711-BF0B-5114595C5F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85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06EC-9F07-477C-A54D-08CC7658EE9C}" type="datetimeFigureOut">
              <a:rPr lang="en-GB" smtClean="0"/>
              <a:pPr/>
              <a:t>21/02/2017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471C-91AE-4711-BF0B-5114595C5F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07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06EC-9F07-477C-A54D-08CC7658EE9C}" type="datetimeFigureOut">
              <a:rPr lang="en-GB" smtClean="0"/>
              <a:pPr/>
              <a:t>21/02/2017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471C-91AE-4711-BF0B-5114595C5F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9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06EC-9F07-477C-A54D-08CC7658EE9C}" type="datetimeFigureOut">
              <a:rPr lang="en-GB" smtClean="0"/>
              <a:pPr/>
              <a:t>21/02/2017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471C-91AE-4711-BF0B-5114595C5F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563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E06EC-9F07-477C-A54D-08CC7658EE9C}" type="datetimeFigureOut">
              <a:rPr lang="en-GB" smtClean="0"/>
              <a:pPr/>
              <a:t>21/02/2017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A471C-91AE-4711-BF0B-5114595C5F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57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793758" y="1937085"/>
            <a:ext cx="2691231" cy="2846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1219" b="1" dirty="0">
                <a:solidFill>
                  <a:srgbClr val="FF0000"/>
                </a:solidFill>
              </a:rPr>
              <a:t>Science - Year 3</a:t>
            </a:r>
          </a:p>
          <a:p>
            <a:pPr marL="0" indent="0" algn="ctr">
              <a:buNone/>
            </a:pPr>
            <a:endParaRPr lang="en-GB" sz="1097" dirty="0"/>
          </a:p>
          <a:p>
            <a:pPr marL="0" indent="0" algn="ctr">
              <a:buNone/>
            </a:pPr>
            <a:r>
              <a:rPr lang="en-GB" sz="1097" dirty="0"/>
              <a:t>Plants – Block 3P</a:t>
            </a:r>
          </a:p>
          <a:p>
            <a:pPr marL="0" indent="0" algn="ctr">
              <a:buNone/>
            </a:pPr>
            <a:endParaRPr lang="en-GB" sz="1097" dirty="0"/>
          </a:p>
          <a:p>
            <a:pPr marL="0" indent="0" algn="ctr">
              <a:buNone/>
            </a:pPr>
            <a:r>
              <a:rPr lang="en-GB" b="1" dirty="0" smtClean="0"/>
              <a:t>Artful Flowers, Fruits and Seeds</a:t>
            </a:r>
            <a:endParaRPr lang="en-GB" sz="1097" dirty="0"/>
          </a:p>
          <a:p>
            <a:pPr marL="0" indent="0" algn="ctr">
              <a:buNone/>
            </a:pPr>
            <a:endParaRPr lang="en-GB" sz="1097" dirty="0"/>
          </a:p>
          <a:p>
            <a:pPr marL="0" indent="0" algn="ctr">
              <a:buNone/>
            </a:pPr>
            <a:r>
              <a:rPr lang="en-GB" sz="1097" dirty="0"/>
              <a:t>Session </a:t>
            </a:r>
            <a:r>
              <a:rPr lang="en-GB" sz="1097" dirty="0" smtClean="0"/>
              <a:t>6</a:t>
            </a:r>
            <a:endParaRPr lang="en-GB" sz="1097" dirty="0"/>
          </a:p>
          <a:p>
            <a:pPr marL="0" indent="0" algn="ctr">
              <a:buNone/>
            </a:pPr>
            <a:r>
              <a:rPr lang="en-GB" sz="1097" b="1" dirty="0" smtClean="0"/>
              <a:t>Quiz PowerPoint</a:t>
            </a:r>
            <a:endParaRPr lang="en-GB" sz="1097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33923" y="5685433"/>
            <a:ext cx="4636206" cy="3172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31" dirty="0"/>
              <a:t>© Original resource copyright Hamilton Trust, who give permission for it to be adapted as wished by individual users.</a:t>
            </a:r>
          </a:p>
          <a:p>
            <a:r>
              <a:rPr lang="en-GB" sz="731" dirty="0"/>
              <a:t>We refer you to our warning, at the foot of the block overview, about links to other websites.</a:t>
            </a:r>
          </a:p>
        </p:txBody>
      </p:sp>
    </p:spTree>
    <p:extLst>
      <p:ext uri="{BB962C8B-B14F-4D97-AF65-F5344CB8AC3E}">
        <p14:creationId xmlns:p14="http://schemas.microsoft.com/office/powerpoint/2010/main" val="87654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1674" y="657598"/>
            <a:ext cx="850716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7.  The female part of the flower is made of 3 parts,  …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74039" y="4822236"/>
            <a:ext cx="215417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A</a:t>
            </a:r>
          </a:p>
          <a:p>
            <a:pPr algn="ctr"/>
            <a:r>
              <a:rPr lang="en-GB" sz="2800" dirty="0" smtClean="0"/>
              <a:t>The stigma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788228" y="4865435"/>
            <a:ext cx="2180584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B</a:t>
            </a:r>
          </a:p>
          <a:p>
            <a:pPr algn="ctr"/>
            <a:r>
              <a:rPr lang="en-GB" sz="2800" dirty="0" smtClean="0"/>
              <a:t>The Anther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552771" y="4854413"/>
            <a:ext cx="2137893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C</a:t>
            </a:r>
          </a:p>
          <a:p>
            <a:pPr algn="ctr"/>
            <a:r>
              <a:rPr lang="en-GB" sz="2800" dirty="0" smtClean="0"/>
              <a:t>The style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9274623" y="4822235"/>
            <a:ext cx="2137893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D</a:t>
            </a:r>
            <a:endParaRPr lang="en-GB" sz="2800" b="1" dirty="0" smtClean="0"/>
          </a:p>
          <a:p>
            <a:pPr algn="ctr"/>
            <a:r>
              <a:rPr lang="en-GB" sz="2800" dirty="0" smtClean="0"/>
              <a:t>The Ovary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283" y="1711245"/>
            <a:ext cx="4156632" cy="27710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87558" y="2196935"/>
            <a:ext cx="2673367" cy="1200329"/>
          </a:xfrm>
          <a:prstGeom prst="rect">
            <a:avLst/>
          </a:prstGeom>
          <a:solidFill>
            <a:srgbClr val="C5FF8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</a:t>
            </a:r>
            <a:r>
              <a:rPr lang="en-GB" sz="2400" dirty="0" smtClean="0"/>
              <a:t> of these are true. </a:t>
            </a:r>
          </a:p>
          <a:p>
            <a:pPr algn="ctr"/>
            <a:r>
              <a:rPr lang="en-GB" sz="2400" dirty="0" smtClean="0"/>
              <a:t>Which one is </a:t>
            </a:r>
            <a:r>
              <a:rPr lang="en-GB" sz="2400" b="1" dirty="0" smtClean="0"/>
              <a:t>not</a:t>
            </a:r>
            <a:r>
              <a:rPr lang="en-GB" sz="2400" dirty="0" smtClean="0"/>
              <a:t> true?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2787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45985" y="651492"/>
            <a:ext cx="7943043" cy="584775"/>
          </a:xfrm>
          <a:prstGeom prst="rect">
            <a:avLst/>
          </a:prstGeom>
          <a:solidFill>
            <a:srgbClr val="EBACF6"/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8"/>
            </a:pPr>
            <a:r>
              <a:rPr lang="en-GB" sz="3200" dirty="0" smtClean="0"/>
              <a:t>Together the female parts are called the …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13510" y="4978532"/>
            <a:ext cx="9563256" cy="960159"/>
            <a:chOff x="1479764" y="4325389"/>
            <a:chExt cx="9563256" cy="960159"/>
          </a:xfrm>
        </p:grpSpPr>
        <p:sp>
          <p:nvSpPr>
            <p:cNvPr id="5" name="TextBox 4"/>
            <p:cNvSpPr txBox="1"/>
            <p:nvPr/>
          </p:nvSpPr>
          <p:spPr>
            <a:xfrm>
              <a:off x="1479764" y="4325389"/>
              <a:ext cx="2723881" cy="954107"/>
            </a:xfrm>
            <a:prstGeom prst="rect">
              <a:avLst/>
            </a:prstGeom>
            <a:solidFill>
              <a:srgbClr val="EBACF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A</a:t>
              </a:r>
            </a:p>
            <a:p>
              <a:pPr algn="ctr"/>
              <a:r>
                <a:rPr lang="en-GB" sz="2800" dirty="0" smtClean="0"/>
                <a:t>The sepal</a:t>
              </a:r>
              <a:endParaRPr lang="en-GB" sz="28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06313" y="4325389"/>
              <a:ext cx="2665927" cy="954107"/>
            </a:xfrm>
            <a:prstGeom prst="rect">
              <a:avLst/>
            </a:prstGeom>
            <a:solidFill>
              <a:srgbClr val="EBACF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B</a:t>
              </a:r>
            </a:p>
            <a:p>
              <a:pPr algn="ctr"/>
              <a:r>
                <a:rPr lang="en-GB" sz="2800" dirty="0" smtClean="0"/>
                <a:t>The bud</a:t>
              </a:r>
              <a:endParaRPr lang="en-GB" sz="2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349356" y="4331441"/>
              <a:ext cx="2693664" cy="954107"/>
            </a:xfrm>
            <a:prstGeom prst="rect">
              <a:avLst/>
            </a:prstGeom>
            <a:solidFill>
              <a:srgbClr val="EBACF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C</a:t>
              </a:r>
            </a:p>
            <a:p>
              <a:pPr algn="ctr"/>
              <a:r>
                <a:rPr lang="en-GB" sz="2800" dirty="0" smtClean="0"/>
                <a:t>The carpel</a:t>
              </a:r>
              <a:endParaRPr lang="en-GB" sz="2800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431" y="1532806"/>
            <a:ext cx="2959182" cy="295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6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9252" y="731050"/>
            <a:ext cx="8286634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9</a:t>
            </a:r>
            <a:r>
              <a:rPr lang="en-GB" sz="2800" dirty="0" smtClean="0"/>
              <a:t>.  Bees visit flowers to collect a sugary food called … </a:t>
            </a:r>
            <a:endParaRPr lang="en-GB" sz="2800" dirty="0"/>
          </a:p>
        </p:txBody>
      </p:sp>
      <p:pic>
        <p:nvPicPr>
          <p:cNvPr id="16" name="Picture 2" descr="Image result for flowering pla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747" y="1939711"/>
            <a:ext cx="4020848" cy="266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405316" y="4808494"/>
            <a:ext cx="2723881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A</a:t>
            </a:r>
          </a:p>
          <a:p>
            <a:pPr algn="ctr"/>
            <a:r>
              <a:rPr lang="en-GB" sz="2800" dirty="0" smtClean="0"/>
              <a:t>Nectar</a:t>
            </a:r>
            <a:endParaRPr lang="en-GB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4906313" y="4808493"/>
            <a:ext cx="2665927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B</a:t>
            </a:r>
          </a:p>
          <a:p>
            <a:pPr algn="ctr"/>
            <a:r>
              <a:rPr lang="en-GB" sz="2800" dirty="0" smtClean="0"/>
              <a:t>Pollen</a:t>
            </a:r>
            <a:endParaRPr lang="en-GB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8241072" y="4808493"/>
            <a:ext cx="2693664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C</a:t>
            </a:r>
          </a:p>
          <a:p>
            <a:pPr algn="ctr"/>
            <a:r>
              <a:rPr lang="en-GB" sz="2800" dirty="0" smtClean="0"/>
              <a:t>Syrup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7645">
            <a:off x="8200403" y="1875325"/>
            <a:ext cx="1737197" cy="13368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12918" flipV="1">
            <a:off x="1775746" y="3065820"/>
            <a:ext cx="1673840" cy="111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3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9251" y="680250"/>
            <a:ext cx="1051919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10.  Bees fly from one flower to another, collecting nectar. Pollen from the stamens of one flower can attach to the stigma of another flower. This is called …</a:t>
            </a: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-979750" y="1666359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2050" name="Picture 2" descr="Image result for a bee covered in poll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393" y="1776061"/>
            <a:ext cx="4233447" cy="282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249251" y="4596596"/>
            <a:ext cx="8993109" cy="1322296"/>
            <a:chOff x="1140637" y="3967203"/>
            <a:chExt cx="8993109" cy="1322296"/>
          </a:xfrm>
        </p:grpSpPr>
        <p:sp>
          <p:nvSpPr>
            <p:cNvPr id="15" name="TextBox 14"/>
            <p:cNvSpPr txBox="1"/>
            <p:nvPr/>
          </p:nvSpPr>
          <p:spPr>
            <a:xfrm>
              <a:off x="1814406" y="3967203"/>
              <a:ext cx="15065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85688" y="3967203"/>
              <a:ext cx="12822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B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789226" y="3967203"/>
              <a:ext cx="21378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C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40637" y="4757320"/>
              <a:ext cx="2482631" cy="5232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/>
                <a:t>Infestation</a:t>
              </a:r>
              <a:endParaRPr lang="en-GB" sz="2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08172" y="4766279"/>
              <a:ext cx="2450768" cy="5232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/>
                <a:t>Pollination</a:t>
              </a:r>
              <a:endParaRPr lang="en-GB" sz="28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582600" y="4766279"/>
              <a:ext cx="2551146" cy="5232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/>
                <a:t>Investigation</a:t>
              </a:r>
              <a:endParaRPr lang="en-GB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75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11299" y="939802"/>
            <a:ext cx="6417888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11. After pollination, the flower will …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511299" y="4803938"/>
            <a:ext cx="2350496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A</a:t>
            </a:r>
          </a:p>
          <a:p>
            <a:pPr algn="ctr"/>
            <a:r>
              <a:rPr lang="en-GB" sz="2800" dirty="0" smtClean="0"/>
              <a:t>Shrivel and die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0618" y="4803939"/>
            <a:ext cx="2757708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B</a:t>
            </a:r>
          </a:p>
          <a:p>
            <a:pPr algn="ctr"/>
            <a:r>
              <a:rPr lang="en-GB" sz="2800" dirty="0" smtClean="0"/>
              <a:t>Make new petals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32304" y="4803937"/>
            <a:ext cx="2021453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C</a:t>
            </a:r>
          </a:p>
          <a:p>
            <a:pPr algn="ctr"/>
            <a:r>
              <a:rPr lang="en-GB" sz="2800" dirty="0" smtClean="0"/>
              <a:t>Bloom</a:t>
            </a:r>
          </a:p>
        </p:txBody>
      </p:sp>
      <p:sp>
        <p:nvSpPr>
          <p:cNvPr id="2" name="AutoShape 6" descr="Image result for blackberry fruit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99" y="1828800"/>
            <a:ext cx="3435927" cy="247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1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06828" y="702528"/>
            <a:ext cx="9085962" cy="5196230"/>
            <a:chOff x="1506828" y="702528"/>
            <a:chExt cx="9085962" cy="5196230"/>
          </a:xfrm>
        </p:grpSpPr>
        <p:sp>
          <p:nvSpPr>
            <p:cNvPr id="4" name="TextBox 3"/>
            <p:cNvSpPr txBox="1"/>
            <p:nvPr/>
          </p:nvSpPr>
          <p:spPr>
            <a:xfrm>
              <a:off x="1506828" y="702528"/>
              <a:ext cx="9085962" cy="106689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12.  The pollen grains make a tube and travel down to the ovary where they join with the…</a:t>
              </a:r>
              <a:endParaRPr lang="en-GB" sz="3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06828" y="4944650"/>
              <a:ext cx="1944390" cy="9541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A</a:t>
              </a:r>
            </a:p>
            <a:p>
              <a:pPr algn="ctr"/>
              <a:r>
                <a:rPr lang="en-GB" sz="2800" dirty="0"/>
                <a:t>A</a:t>
              </a:r>
              <a:r>
                <a:rPr lang="en-GB" sz="2800" dirty="0" smtClean="0"/>
                <a:t>nthers</a:t>
              </a:r>
              <a:endParaRPr lang="en-GB" sz="2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92388" y="4944650"/>
              <a:ext cx="1866553" cy="9541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B</a:t>
              </a:r>
            </a:p>
            <a:p>
              <a:pPr algn="ctr"/>
              <a:r>
                <a:rPr lang="en-GB" sz="2800" dirty="0" smtClean="0"/>
                <a:t>Ovules</a:t>
              </a:r>
              <a:endParaRPr lang="en-GB" sz="2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600111" y="4944650"/>
              <a:ext cx="1992679" cy="9541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C</a:t>
              </a:r>
            </a:p>
            <a:p>
              <a:pPr algn="ctr"/>
              <a:r>
                <a:rPr lang="en-GB" sz="2800" dirty="0" smtClean="0"/>
                <a:t>Sepals</a:t>
              </a:r>
              <a:endParaRPr lang="en-GB" sz="2800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5850" y="2286000"/>
              <a:ext cx="2400300" cy="228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495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68552" y="5097542"/>
            <a:ext cx="2516030" cy="954107"/>
          </a:xfrm>
          <a:prstGeom prst="rect">
            <a:avLst/>
          </a:prstGeom>
          <a:solidFill>
            <a:srgbClr val="C5FF8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A</a:t>
            </a:r>
          </a:p>
          <a:p>
            <a:pPr algn="ctr"/>
            <a:r>
              <a:rPr lang="en-GB" sz="2800" dirty="0" smtClean="0"/>
              <a:t>Fertilised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842024" y="5097542"/>
            <a:ext cx="2225780" cy="954107"/>
          </a:xfrm>
          <a:prstGeom prst="rect">
            <a:avLst/>
          </a:prstGeom>
          <a:solidFill>
            <a:srgbClr val="C5FF8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C</a:t>
            </a:r>
          </a:p>
          <a:p>
            <a:pPr algn="ctr"/>
            <a:r>
              <a:rPr lang="en-GB" sz="2800" dirty="0" smtClean="0"/>
              <a:t>Sterilised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6961" y="1023885"/>
            <a:ext cx="6745939" cy="523220"/>
          </a:xfrm>
          <a:prstGeom prst="rect">
            <a:avLst/>
          </a:prstGeom>
          <a:solidFill>
            <a:srgbClr val="99FF33">
              <a:alpha val="52157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13. The ovules have now been 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48514" y="5099718"/>
            <a:ext cx="2727695" cy="954107"/>
          </a:xfrm>
          <a:prstGeom prst="rect">
            <a:avLst/>
          </a:prstGeom>
          <a:solidFill>
            <a:srgbClr val="C5FF8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B</a:t>
            </a:r>
          </a:p>
          <a:p>
            <a:pPr algn="ctr"/>
            <a:r>
              <a:rPr lang="en-GB" sz="2800" dirty="0" smtClean="0"/>
              <a:t>Pasteurised 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582" y="1789219"/>
            <a:ext cx="4089922" cy="306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8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49251" y="731050"/>
            <a:ext cx="10601645" cy="4912400"/>
            <a:chOff x="1249251" y="731050"/>
            <a:chExt cx="10601645" cy="4912400"/>
          </a:xfrm>
        </p:grpSpPr>
        <p:sp>
          <p:nvSpPr>
            <p:cNvPr id="4" name="TextBox 3"/>
            <p:cNvSpPr txBox="1"/>
            <p:nvPr/>
          </p:nvSpPr>
          <p:spPr>
            <a:xfrm>
              <a:off x="1249251" y="4670571"/>
              <a:ext cx="2651281" cy="95410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A</a:t>
              </a:r>
            </a:p>
            <a:p>
              <a:pPr algn="ctr"/>
              <a:r>
                <a:rPr lang="en-GB" sz="2800" dirty="0" smtClean="0"/>
                <a:t>seed</a:t>
              </a:r>
              <a:endParaRPr lang="en-GB" sz="28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30655" y="4670571"/>
              <a:ext cx="2665927" cy="95410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B</a:t>
              </a:r>
            </a:p>
            <a:p>
              <a:pPr algn="ctr"/>
              <a:r>
                <a:rPr lang="en-GB" sz="2800" dirty="0" smtClean="0"/>
                <a:t>pip</a:t>
              </a:r>
              <a:endParaRPr lang="en-GB" sz="28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252326" y="4689343"/>
              <a:ext cx="3598570" cy="95410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C</a:t>
              </a:r>
            </a:p>
            <a:p>
              <a:pPr algn="ctr"/>
              <a:r>
                <a:rPr lang="en-GB" sz="2800" dirty="0" smtClean="0"/>
                <a:t>fruit</a:t>
              </a:r>
              <a:endParaRPr lang="en-GB" sz="2800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249251" y="731050"/>
              <a:ext cx="8536017" cy="58477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14. After </a:t>
              </a:r>
              <a:r>
                <a:rPr lang="en-GB" sz="3200" dirty="0" smtClean="0"/>
                <a:t>fertilisation</a:t>
              </a:r>
              <a:r>
                <a:rPr lang="en-GB" sz="3200" dirty="0" smtClean="0"/>
                <a:t>, the ovary grows into a …</a:t>
              </a:r>
              <a:endParaRPr lang="en-GB" sz="3200" dirty="0"/>
            </a:p>
          </p:txBody>
        </p:sp>
        <p:pic>
          <p:nvPicPr>
            <p:cNvPr id="9" name="Picture 2" descr="Image result for bee on runner bean flow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532" y="1465201"/>
              <a:ext cx="4099687" cy="3074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0392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03318" y="844414"/>
            <a:ext cx="8992798" cy="584775"/>
          </a:xfrm>
          <a:prstGeom prst="rect">
            <a:avLst/>
          </a:prstGeom>
          <a:solidFill>
            <a:srgbClr val="C5FF8B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15.  Inside the fruit, the </a:t>
            </a:r>
            <a:r>
              <a:rPr lang="en-GB" sz="3200" dirty="0" smtClean="0"/>
              <a:t>fertilised </a:t>
            </a:r>
            <a:r>
              <a:rPr lang="en-GB" sz="3200" dirty="0" smtClean="0"/>
              <a:t>ovules turn into …</a:t>
            </a:r>
            <a:endParaRPr lang="en-GB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364043" y="5040747"/>
            <a:ext cx="1506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96387" y="5040747"/>
            <a:ext cx="128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97962" y="5055579"/>
            <a:ext cx="2137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84893" y="5647554"/>
            <a:ext cx="1535499" cy="523220"/>
          </a:xfrm>
          <a:prstGeom prst="rect">
            <a:avLst/>
          </a:prstGeom>
          <a:solidFill>
            <a:srgbClr val="C5FF8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seeds</a:t>
            </a:r>
            <a:endParaRPr lang="en-GB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4713496" y="5634902"/>
            <a:ext cx="1616553" cy="523220"/>
          </a:xfrm>
          <a:prstGeom prst="rect">
            <a:avLst/>
          </a:prstGeom>
          <a:solidFill>
            <a:srgbClr val="C5FF8B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blossoms</a:t>
            </a:r>
            <a:endParaRPr lang="en-GB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9024810" y="5647554"/>
            <a:ext cx="1471306" cy="523220"/>
          </a:xfrm>
          <a:prstGeom prst="rect">
            <a:avLst/>
          </a:prstGeom>
          <a:solidFill>
            <a:srgbClr val="C5FF8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pods</a:t>
            </a:r>
            <a:endParaRPr lang="en-GB" sz="2800" dirty="0"/>
          </a:p>
        </p:txBody>
      </p:sp>
      <p:pic>
        <p:nvPicPr>
          <p:cNvPr id="13" name="Picture 8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121" y="1607919"/>
            <a:ext cx="5173841" cy="344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21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49251" y="731050"/>
            <a:ext cx="10198562" cy="4912400"/>
            <a:chOff x="1249251" y="731050"/>
            <a:chExt cx="10198562" cy="4912400"/>
          </a:xfrm>
        </p:grpSpPr>
        <p:sp>
          <p:nvSpPr>
            <p:cNvPr id="3" name="TextBox 2"/>
            <p:cNvSpPr txBox="1"/>
            <p:nvPr/>
          </p:nvSpPr>
          <p:spPr>
            <a:xfrm>
              <a:off x="1546134" y="4689343"/>
              <a:ext cx="2651281" cy="95410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A</a:t>
              </a:r>
            </a:p>
            <a:p>
              <a:pPr algn="ctr"/>
              <a:r>
                <a:rPr lang="en-GB" sz="2800" dirty="0" smtClean="0"/>
                <a:t>pollination</a:t>
              </a:r>
              <a:endParaRPr lang="en-GB" sz="28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830655" y="4670571"/>
              <a:ext cx="2665927" cy="95410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B</a:t>
              </a:r>
            </a:p>
            <a:p>
              <a:pPr algn="ctr"/>
              <a:r>
                <a:rPr lang="en-GB" sz="2800" dirty="0" smtClean="0"/>
                <a:t>fertilisation</a:t>
              </a:r>
              <a:endParaRPr lang="en-GB" sz="28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537334" y="4670571"/>
              <a:ext cx="2910479" cy="95410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C</a:t>
              </a:r>
            </a:p>
            <a:p>
              <a:pPr algn="ctr"/>
              <a:r>
                <a:rPr lang="en-GB" sz="2800" dirty="0" smtClean="0"/>
                <a:t>dispersal</a:t>
              </a:r>
              <a:endParaRPr lang="en-GB" sz="28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49251" y="731050"/>
              <a:ext cx="9913554" cy="95410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16. Plants need to spread their seeds so they can find new places to grow. This is called…</a:t>
              </a:r>
              <a:endParaRPr lang="en-GB" sz="2800" dirty="0"/>
            </a:p>
          </p:txBody>
        </p:sp>
        <p:pic>
          <p:nvPicPr>
            <p:cNvPr id="1026" name="Picture 2" descr="Image result for dandelion seed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200" y="1781011"/>
              <a:ext cx="3741655" cy="2812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329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05" y="558749"/>
            <a:ext cx="3492282" cy="31081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356" y="2789717"/>
            <a:ext cx="4042290" cy="40422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95201" y="2260283"/>
            <a:ext cx="4979539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/>
              <a:t>Quiz on Flowers, Fruits and Seeds</a:t>
            </a:r>
            <a:endParaRPr lang="en-GB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022" y="650592"/>
            <a:ext cx="1639910" cy="126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3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6828" y="702528"/>
            <a:ext cx="9580272" cy="97387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17.  There are lots of ways that seeds can be dispersed. Which one of these is </a:t>
            </a:r>
            <a:r>
              <a:rPr lang="en-GB" sz="2800" b="1" dirty="0" smtClean="0"/>
              <a:t>not</a:t>
            </a:r>
            <a:r>
              <a:rPr lang="en-GB" sz="2800" dirty="0" smtClean="0"/>
              <a:t> a method of seed dispersal?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09179" y="5004149"/>
            <a:ext cx="194439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A</a:t>
            </a:r>
          </a:p>
          <a:p>
            <a:pPr algn="ctr"/>
            <a:r>
              <a:rPr lang="en-GB" sz="2800" dirty="0" smtClean="0"/>
              <a:t>By wind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549338" y="5004149"/>
            <a:ext cx="1866553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B</a:t>
            </a:r>
          </a:p>
          <a:p>
            <a:pPr algn="ctr"/>
            <a:r>
              <a:rPr lang="en-GB" sz="2800" dirty="0" smtClean="0"/>
              <a:t>By animals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801572" y="5004148"/>
            <a:ext cx="1992679" cy="9541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D</a:t>
            </a:r>
            <a:endParaRPr lang="en-GB" sz="2800" b="1" dirty="0" smtClean="0"/>
          </a:p>
          <a:p>
            <a:pPr algn="ctr"/>
            <a:r>
              <a:rPr lang="en-GB" sz="2800" dirty="0" smtClean="0"/>
              <a:t>By water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911663" y="5004149"/>
            <a:ext cx="2394137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C</a:t>
            </a:r>
          </a:p>
          <a:p>
            <a:pPr algn="ctr"/>
            <a:r>
              <a:rPr lang="en-GB" sz="2800" dirty="0" smtClean="0"/>
              <a:t>By electricity</a:t>
            </a:r>
            <a:endParaRPr lang="en-GB" sz="2800" dirty="0"/>
          </a:p>
        </p:txBody>
      </p:sp>
      <p:pic>
        <p:nvPicPr>
          <p:cNvPr id="10" name="Picture 4" descr="Image result for seed po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930" y="1988332"/>
            <a:ext cx="2494093" cy="224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Image result for wild crab app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374" y="1994305"/>
            <a:ext cx="2505383" cy="224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Image result for english seed pod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196" y="1994305"/>
            <a:ext cx="2218650" cy="224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62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49251" y="731050"/>
            <a:ext cx="10085381" cy="5370681"/>
            <a:chOff x="1249251" y="731050"/>
            <a:chExt cx="10085381" cy="5370681"/>
          </a:xfrm>
        </p:grpSpPr>
        <p:sp>
          <p:nvSpPr>
            <p:cNvPr id="3" name="TextBox 2"/>
            <p:cNvSpPr txBox="1"/>
            <p:nvPr/>
          </p:nvSpPr>
          <p:spPr>
            <a:xfrm>
              <a:off x="1286303" y="5147623"/>
              <a:ext cx="1990297" cy="954107"/>
            </a:xfrm>
            <a:prstGeom prst="rect">
              <a:avLst/>
            </a:prstGeom>
            <a:solidFill>
              <a:srgbClr val="B2FF6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A</a:t>
              </a:r>
            </a:p>
            <a:p>
              <a:pPr algn="ctr"/>
              <a:r>
                <a:rPr lang="en-GB" sz="2800" dirty="0" smtClean="0"/>
                <a:t>germination</a:t>
              </a:r>
              <a:endParaRPr lang="en-GB" sz="28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236046" y="5147624"/>
              <a:ext cx="2260535" cy="954107"/>
            </a:xfrm>
            <a:prstGeom prst="rect">
              <a:avLst/>
            </a:prstGeom>
            <a:solidFill>
              <a:srgbClr val="B2FF6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B</a:t>
              </a:r>
            </a:p>
            <a:p>
              <a:pPr algn="ctr"/>
              <a:r>
                <a:rPr lang="en-GB" sz="2800" dirty="0" smtClean="0"/>
                <a:t>radiation</a:t>
              </a:r>
              <a:endParaRPr lang="en-GB" sz="2800" b="1" dirty="0" smtClean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010650" y="5133499"/>
              <a:ext cx="2323982" cy="968231"/>
            </a:xfrm>
            <a:prstGeom prst="rect">
              <a:avLst/>
            </a:prstGeom>
            <a:solidFill>
              <a:srgbClr val="B2FF6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C</a:t>
              </a:r>
            </a:p>
            <a:p>
              <a:pPr algn="ctr"/>
              <a:r>
                <a:rPr lang="en-GB" sz="2800" dirty="0" smtClean="0"/>
                <a:t>evaporation</a:t>
              </a:r>
              <a:endParaRPr lang="en-GB" sz="28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49251" y="731050"/>
              <a:ext cx="9913554" cy="954107"/>
            </a:xfrm>
            <a:prstGeom prst="rect">
              <a:avLst/>
            </a:prstGeom>
            <a:solidFill>
              <a:srgbClr val="B2FF65"/>
            </a:solidFill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18. When a seed lands in a suitable place, it will grow. When a seed begins to grow, it is called …</a:t>
              </a:r>
              <a:endParaRPr lang="en-GB" sz="2800" dirty="0"/>
            </a:p>
          </p:txBody>
        </p:sp>
      </p:grpSp>
      <p:pic>
        <p:nvPicPr>
          <p:cNvPr id="1026" name="Picture 2" descr="Image result for germinating bea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046" y="1780699"/>
            <a:ext cx="2260535" cy="336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98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229749" y="468629"/>
            <a:ext cx="10114525" cy="6033039"/>
            <a:chOff x="1229749" y="468629"/>
            <a:chExt cx="10114525" cy="6033039"/>
          </a:xfrm>
        </p:grpSpPr>
        <p:sp>
          <p:nvSpPr>
            <p:cNvPr id="3" name="TextBox 2"/>
            <p:cNvSpPr txBox="1"/>
            <p:nvPr/>
          </p:nvSpPr>
          <p:spPr>
            <a:xfrm>
              <a:off x="2010950" y="5670671"/>
              <a:ext cx="1303750" cy="826986"/>
            </a:xfrm>
            <a:prstGeom prst="rect">
              <a:avLst/>
            </a:prstGeom>
            <a:solidFill>
              <a:srgbClr val="B2FF6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/>
                <a:t>A</a:t>
              </a:r>
            </a:p>
            <a:p>
              <a:pPr algn="ctr"/>
              <a:r>
                <a:rPr lang="en-GB" sz="2400" dirty="0" smtClean="0"/>
                <a:t>Life cycle</a:t>
              </a:r>
              <a:endParaRPr lang="en-GB" sz="24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494097" y="5670671"/>
              <a:ext cx="1384861" cy="830997"/>
            </a:xfrm>
            <a:prstGeom prst="rect">
              <a:avLst/>
            </a:prstGeom>
            <a:solidFill>
              <a:srgbClr val="B2FF6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/>
                <a:t>B</a:t>
              </a:r>
            </a:p>
            <a:p>
              <a:pPr algn="ctr"/>
              <a:r>
                <a:rPr lang="en-GB" sz="2400" dirty="0"/>
                <a:t>R</a:t>
              </a:r>
              <a:r>
                <a:rPr lang="en-GB" sz="2400" dirty="0" smtClean="0"/>
                <a:t>otation</a:t>
              </a:r>
              <a:endParaRPr lang="en-GB" sz="2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105980" y="5622907"/>
              <a:ext cx="1207766" cy="830997"/>
            </a:xfrm>
            <a:prstGeom prst="rect">
              <a:avLst/>
            </a:prstGeom>
            <a:solidFill>
              <a:srgbClr val="B2FF6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/>
                <a:t>C</a:t>
              </a:r>
            </a:p>
            <a:p>
              <a:pPr algn="ctr"/>
              <a:r>
                <a:rPr lang="en-GB" sz="2400" dirty="0"/>
                <a:t>C</a:t>
              </a:r>
              <a:r>
                <a:rPr lang="en-GB" sz="2400" dirty="0" smtClean="0"/>
                <a:t>ircle</a:t>
              </a:r>
              <a:endParaRPr lang="en-GB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29749" y="468629"/>
              <a:ext cx="10114525" cy="1200329"/>
            </a:xfrm>
            <a:prstGeom prst="rect">
              <a:avLst/>
            </a:prstGeom>
            <a:solidFill>
              <a:srgbClr val="B2FF65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19. A new plant will grow from the seed. In time this plant will produce a flower and then a fruit. Inside the fruit new seeds will form. Some of those seeds will find new places to grow and it will all begin again! This is the plant’s …</a:t>
              </a:r>
              <a:endParaRPr lang="en-GB" sz="24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9750" y="1744135"/>
              <a:ext cx="3337536" cy="222331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097" y="1830353"/>
              <a:ext cx="2066925" cy="1600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5892" y="2701890"/>
              <a:ext cx="1943100" cy="145732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1993" y="4042626"/>
              <a:ext cx="1900158" cy="134838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7515" y="4159215"/>
              <a:ext cx="1969524" cy="1107857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>
            <a:xfrm flipV="1">
              <a:off x="4077977" y="2630453"/>
              <a:ext cx="1251462" cy="2253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1728788" y="3686175"/>
              <a:ext cx="1396587" cy="11572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7612072" y="2822505"/>
              <a:ext cx="1200533" cy="41754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5329439" y="4713143"/>
              <a:ext cx="119812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8672513" y="4159215"/>
              <a:ext cx="1181100" cy="68424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138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793758" y="1937085"/>
            <a:ext cx="2691231" cy="2846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1219" b="1" dirty="0">
                <a:solidFill>
                  <a:srgbClr val="FF0000"/>
                </a:solidFill>
              </a:rPr>
              <a:t>Science - Year 3</a:t>
            </a:r>
          </a:p>
          <a:p>
            <a:pPr marL="0" indent="0" algn="ctr">
              <a:buNone/>
            </a:pPr>
            <a:endParaRPr lang="en-GB" sz="1097" dirty="0"/>
          </a:p>
          <a:p>
            <a:pPr marL="0" indent="0" algn="ctr">
              <a:buNone/>
            </a:pPr>
            <a:r>
              <a:rPr lang="en-GB" sz="1097" dirty="0"/>
              <a:t>Plants – Block 3P</a:t>
            </a:r>
          </a:p>
          <a:p>
            <a:pPr marL="0" indent="0" algn="ctr">
              <a:buNone/>
            </a:pPr>
            <a:endParaRPr lang="en-GB" sz="1097" dirty="0"/>
          </a:p>
          <a:p>
            <a:pPr marL="0" indent="0" algn="ctr">
              <a:buNone/>
            </a:pPr>
            <a:r>
              <a:rPr lang="en-GB" b="1" dirty="0" smtClean="0"/>
              <a:t>Artful Flowers, Fruits and Seeds</a:t>
            </a:r>
            <a:endParaRPr lang="en-GB" sz="1097" dirty="0"/>
          </a:p>
          <a:p>
            <a:pPr marL="0" indent="0" algn="ctr">
              <a:buNone/>
            </a:pPr>
            <a:endParaRPr lang="en-GB" sz="1097" dirty="0"/>
          </a:p>
          <a:p>
            <a:pPr marL="0" indent="0" algn="ctr">
              <a:buNone/>
            </a:pPr>
            <a:r>
              <a:rPr lang="en-GB" sz="1097" dirty="0"/>
              <a:t>Session </a:t>
            </a:r>
            <a:r>
              <a:rPr lang="en-GB" sz="1097" dirty="0" smtClean="0"/>
              <a:t>6</a:t>
            </a:r>
            <a:endParaRPr lang="en-GB" sz="1097" dirty="0"/>
          </a:p>
          <a:p>
            <a:pPr marL="0" indent="0" algn="ctr">
              <a:buNone/>
            </a:pPr>
            <a:r>
              <a:rPr lang="en-GB" sz="1097" b="1" dirty="0" smtClean="0"/>
              <a:t>Quiz Answers PowerPoint</a:t>
            </a:r>
            <a:endParaRPr lang="en-GB" sz="1097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33923" y="5685433"/>
            <a:ext cx="4636206" cy="3172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31" dirty="0"/>
              <a:t>© Original resource copyright Hamilton Trust, who give permission for it to be adapted as wished by individual users.</a:t>
            </a:r>
          </a:p>
          <a:p>
            <a:r>
              <a:rPr lang="en-GB" sz="731" dirty="0"/>
              <a:t>We refer you to our warning, at the foot of the block overview, about links to other websites.</a:t>
            </a:r>
          </a:p>
        </p:txBody>
      </p:sp>
    </p:spTree>
    <p:extLst>
      <p:ext uri="{BB962C8B-B14F-4D97-AF65-F5344CB8AC3E}">
        <p14:creationId xmlns:p14="http://schemas.microsoft.com/office/powerpoint/2010/main" val="135823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05" y="558749"/>
            <a:ext cx="3492282" cy="31081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356" y="2789717"/>
            <a:ext cx="4042290" cy="40422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95201" y="2260283"/>
            <a:ext cx="4979539" cy="258532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/>
              <a:t>Answers to Quiz on Flowers, Fruits and Seeds</a:t>
            </a:r>
            <a:endParaRPr lang="en-GB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022" y="650592"/>
            <a:ext cx="1639910" cy="126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9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5453" y="1274323"/>
            <a:ext cx="6169309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1. Plants can be used for making …</a:t>
            </a:r>
            <a:endParaRPr lang="en-GB" sz="3200" dirty="0"/>
          </a:p>
        </p:txBody>
      </p:sp>
      <p:grpSp>
        <p:nvGrpSpPr>
          <p:cNvPr id="7" name="Group 6"/>
          <p:cNvGrpSpPr/>
          <p:nvPr/>
        </p:nvGrpSpPr>
        <p:grpSpPr>
          <a:xfrm>
            <a:off x="1193462" y="2857418"/>
            <a:ext cx="10610019" cy="955497"/>
            <a:chOff x="1117099" y="3117643"/>
            <a:chExt cx="10610019" cy="955497"/>
          </a:xfrm>
        </p:grpSpPr>
        <p:sp>
          <p:nvSpPr>
            <p:cNvPr id="4" name="TextBox 3"/>
            <p:cNvSpPr txBox="1"/>
            <p:nvPr/>
          </p:nvSpPr>
          <p:spPr>
            <a:xfrm>
              <a:off x="1117099" y="3117643"/>
              <a:ext cx="1774392" cy="95410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A</a:t>
              </a:r>
            </a:p>
            <a:p>
              <a:pPr algn="ctr"/>
              <a:r>
                <a:rPr lang="en-GB" sz="2800" b="1" dirty="0" smtClean="0"/>
                <a:t>Perfume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310583" y="3117643"/>
              <a:ext cx="1828799" cy="95410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B</a:t>
              </a:r>
            </a:p>
            <a:p>
              <a:pPr algn="ctr"/>
              <a:r>
                <a:rPr lang="en-GB" sz="2800" b="1" dirty="0" smtClean="0"/>
                <a:t>Plastics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96947" y="3119033"/>
              <a:ext cx="2021453" cy="95410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C</a:t>
              </a:r>
            </a:p>
            <a:p>
              <a:pPr algn="ctr"/>
              <a:r>
                <a:rPr lang="en-GB" sz="2800" b="1" dirty="0" smtClean="0"/>
                <a:t>Poison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929187" y="3117643"/>
              <a:ext cx="1661375" cy="95410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D</a:t>
              </a:r>
            </a:p>
            <a:p>
              <a:pPr algn="ctr"/>
              <a:r>
                <a:rPr lang="en-GB" sz="2800" b="1" dirty="0" smtClean="0"/>
                <a:t>Medicine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001349" y="3117643"/>
              <a:ext cx="1725769" cy="95410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E</a:t>
              </a:r>
            </a:p>
            <a:p>
              <a:pPr algn="ctr"/>
              <a:r>
                <a:rPr lang="en-GB" sz="2800" b="1" dirty="0" smtClean="0"/>
                <a:t>Food</a:t>
              </a:r>
            </a:p>
          </p:txBody>
        </p:sp>
      </p:grpSp>
      <p:pic>
        <p:nvPicPr>
          <p:cNvPr id="14" name="Picture 8" descr="Image result for lavender perfu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70" y="3902651"/>
            <a:ext cx="1609858" cy="160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pois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675" y="3986398"/>
            <a:ext cx="2665595" cy="164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Image result for digitalis dru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187" y="4137016"/>
            <a:ext cx="1587107" cy="137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562" y="3986398"/>
            <a:ext cx="2369613" cy="1648617"/>
          </a:xfrm>
          <a:prstGeom prst="rect">
            <a:avLst/>
          </a:prstGeom>
        </p:spPr>
      </p:pic>
      <p:pic>
        <p:nvPicPr>
          <p:cNvPr id="1026" name="Picture 2" descr="Image result for plastic toy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217" y="4013482"/>
            <a:ext cx="1499027" cy="149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84373" y="5842957"/>
            <a:ext cx="3321177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Which one is </a:t>
            </a:r>
            <a:r>
              <a:rPr lang="en-GB" sz="2400" b="1" dirty="0" smtClean="0"/>
              <a:t>not</a:t>
            </a:r>
            <a:r>
              <a:rPr lang="en-GB" sz="2400" dirty="0" smtClean="0"/>
              <a:t> true?</a:t>
            </a:r>
            <a:endParaRPr lang="en-GB" sz="2400" dirty="0"/>
          </a:p>
        </p:txBody>
      </p:sp>
      <p:sp>
        <p:nvSpPr>
          <p:cNvPr id="11" name="Down Arrow 10"/>
          <p:cNvSpPr/>
          <p:nvPr/>
        </p:nvSpPr>
        <p:spPr>
          <a:xfrm>
            <a:off x="4095750" y="2000250"/>
            <a:ext cx="588623" cy="857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12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9251" y="731050"/>
            <a:ext cx="8131815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2. </a:t>
            </a:r>
            <a:r>
              <a:rPr lang="en-GB" sz="3200" dirty="0" smtClean="0"/>
              <a:t>A person who studies plants is called a ?</a:t>
            </a:r>
            <a:endParaRPr lang="en-GB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902275" y="4568118"/>
            <a:ext cx="1774392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A</a:t>
            </a:r>
          </a:p>
          <a:p>
            <a:pPr algn="ctr"/>
            <a:r>
              <a:rPr lang="en-GB" sz="2800" b="1" dirty="0" smtClean="0"/>
              <a:t>Geologist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15158" y="4584073"/>
            <a:ext cx="1828799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B</a:t>
            </a:r>
          </a:p>
          <a:p>
            <a:pPr algn="ctr"/>
            <a:r>
              <a:rPr lang="en-GB" sz="2800" b="1" dirty="0" smtClean="0"/>
              <a:t>Botanist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46547" y="4584072"/>
            <a:ext cx="2021453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C</a:t>
            </a:r>
          </a:p>
          <a:p>
            <a:pPr algn="ctr"/>
            <a:r>
              <a:rPr lang="en-GB" sz="2800" b="1" dirty="0" smtClean="0"/>
              <a:t>Chemist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601" y="1536280"/>
            <a:ext cx="2736106" cy="2561461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5848350" y="3314700"/>
            <a:ext cx="685800" cy="12534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54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0888" y="729743"/>
            <a:ext cx="10267645" cy="523220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3. Most plants produce flowers. These are important because they … </a:t>
            </a:r>
            <a:endParaRPr lang="en-GB" sz="2800" dirty="0"/>
          </a:p>
        </p:txBody>
      </p:sp>
      <p:sp>
        <p:nvSpPr>
          <p:cNvPr id="2" name="AutoShape 4" descr="Image result for child pulling a suitc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Image result for child pulling a suitcas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770163" y="3700943"/>
            <a:ext cx="1506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79750" y="4029322"/>
            <a:ext cx="128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74363" y="3505596"/>
            <a:ext cx="2137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3453" y="4535310"/>
            <a:ext cx="2663976" cy="954107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Are bright and colourful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044111" y="4934510"/>
            <a:ext cx="2254977" cy="954107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Are attractive to humans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8715770" y="4457457"/>
            <a:ext cx="2249714" cy="954107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Enable plants to reproduce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545853" y="3623962"/>
            <a:ext cx="589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62" y="1482024"/>
            <a:ext cx="2494189" cy="2494189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9353550" y="1962150"/>
            <a:ext cx="781851" cy="1543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30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8032" y="977736"/>
            <a:ext cx="9358668" cy="523220"/>
          </a:xfrm>
          <a:prstGeom prst="rect">
            <a:avLst/>
          </a:prstGeom>
          <a:solidFill>
            <a:srgbClr val="FFB3D9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4.  The reproductive parts in the centre of this flower are …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733510" y="4687818"/>
            <a:ext cx="1506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17563" y="4622299"/>
            <a:ext cx="128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52797" y="4709959"/>
            <a:ext cx="2137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04720" y="5319836"/>
            <a:ext cx="2564168" cy="469920"/>
          </a:xfrm>
          <a:prstGeom prst="rect">
            <a:avLst/>
          </a:prstGeom>
          <a:solidFill>
            <a:srgbClr val="FFB3D9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Stalks and heads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841799" y="5337442"/>
            <a:ext cx="2433758" cy="461665"/>
          </a:xfrm>
          <a:prstGeom prst="rect">
            <a:avLst/>
          </a:prstGeom>
          <a:solidFill>
            <a:srgbClr val="FFB3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Stems and petals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225201" y="5323964"/>
            <a:ext cx="2593087" cy="461665"/>
          </a:xfrm>
          <a:prstGeom prst="rect">
            <a:avLst/>
          </a:prstGeom>
          <a:solidFill>
            <a:srgbClr val="FFB3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M</a:t>
            </a:r>
            <a:r>
              <a:rPr lang="en-GB" sz="2400" dirty="0" smtClean="0"/>
              <a:t>ale and female</a:t>
            </a:r>
            <a:endParaRPr lang="en-GB" sz="2400" dirty="0"/>
          </a:p>
        </p:txBody>
      </p:sp>
      <p:pic>
        <p:nvPicPr>
          <p:cNvPr id="16" name="Picture 10" descr="Image result for lily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529" y="1465277"/>
            <a:ext cx="4108297" cy="341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wn Arrow 1"/>
          <p:cNvSpPr/>
          <p:nvPr/>
        </p:nvSpPr>
        <p:spPr>
          <a:xfrm>
            <a:off x="9201150" y="2571750"/>
            <a:ext cx="742950" cy="1809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94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97358" y="793220"/>
            <a:ext cx="5062988" cy="540279"/>
          </a:xfrm>
          <a:prstGeom prst="rect">
            <a:avLst/>
          </a:prstGeom>
          <a:solidFill>
            <a:srgbClr val="B2FF65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5.  The male parts are called the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474895" y="4340728"/>
            <a:ext cx="1506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86156" y="4503589"/>
            <a:ext cx="128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36393" y="4503589"/>
            <a:ext cx="2137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2659" y="5169924"/>
            <a:ext cx="1700841" cy="461665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Stigmas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154004" y="5167252"/>
            <a:ext cx="1480457" cy="461665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O</a:t>
            </a:r>
            <a:r>
              <a:rPr lang="en-GB" sz="2400" dirty="0" smtClean="0"/>
              <a:t>varies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9184965" y="5167252"/>
            <a:ext cx="1441027" cy="461665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Stamens</a:t>
            </a:r>
            <a:endParaRPr lang="en-GB" sz="2400" dirty="0"/>
          </a:p>
        </p:txBody>
      </p:sp>
      <p:pic>
        <p:nvPicPr>
          <p:cNvPr id="18" name="Picture 10" descr="Image result for lily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534" y="1440809"/>
            <a:ext cx="3683255" cy="306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166437" y="1333499"/>
            <a:ext cx="3501063" cy="7620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own Arrow 1"/>
          <p:cNvSpPr/>
          <p:nvPr/>
        </p:nvSpPr>
        <p:spPr>
          <a:xfrm>
            <a:off x="9544960" y="2609850"/>
            <a:ext cx="721035" cy="17308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38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9188" y="818836"/>
            <a:ext cx="10754455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On each slide there is a question and some possible answers. Each answer has a letter. Choose the letter that is above the right answer and write it on your sheet. </a:t>
            </a:r>
          </a:p>
        </p:txBody>
      </p:sp>
      <p:sp>
        <p:nvSpPr>
          <p:cNvPr id="4" name="Rectangle 3"/>
          <p:cNvSpPr/>
          <p:nvPr/>
        </p:nvSpPr>
        <p:spPr>
          <a:xfrm>
            <a:off x="5503532" y="3338230"/>
            <a:ext cx="5923491" cy="138499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GB" sz="2800" dirty="0" smtClean="0"/>
              <a:t>Some are quite easy, others are a bit harder. If you’re not sure, give it your best guess. 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94" y="2626821"/>
            <a:ext cx="3716936" cy="279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7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4764" y="833403"/>
            <a:ext cx="612305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6. It is the job of the stamens to make …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232033" y="4483377"/>
            <a:ext cx="1506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43034" y="4483377"/>
            <a:ext cx="128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35263" y="4693984"/>
            <a:ext cx="2137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70075" y="5331604"/>
            <a:ext cx="143050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Pollen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652843" y="5304199"/>
            <a:ext cx="225497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Ovules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9147206" y="5371094"/>
            <a:ext cx="111400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Petals</a:t>
            </a:r>
            <a:endParaRPr lang="en-GB" sz="2400" dirty="0"/>
          </a:p>
        </p:txBody>
      </p:sp>
      <p:pic>
        <p:nvPicPr>
          <p:cNvPr id="15" name="Picture 2" descr="Image result for stam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084" y="2240522"/>
            <a:ext cx="2566497" cy="171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own Arrow 15"/>
          <p:cNvSpPr/>
          <p:nvPr/>
        </p:nvSpPr>
        <p:spPr>
          <a:xfrm>
            <a:off x="1624809" y="2572784"/>
            <a:ext cx="721035" cy="17308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02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1674" y="657598"/>
            <a:ext cx="850716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7.  The female part of the flower is made up of 3 parts,  …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74039" y="4822236"/>
            <a:ext cx="215417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A</a:t>
            </a:r>
          </a:p>
          <a:p>
            <a:pPr algn="ctr"/>
            <a:r>
              <a:rPr lang="en-GB" sz="2800" dirty="0" smtClean="0"/>
              <a:t>The stigma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788228" y="4865435"/>
            <a:ext cx="2180584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B</a:t>
            </a:r>
          </a:p>
          <a:p>
            <a:pPr algn="ctr"/>
            <a:r>
              <a:rPr lang="en-GB" sz="2800" dirty="0" smtClean="0"/>
              <a:t>The Anther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552771" y="4854413"/>
            <a:ext cx="2137893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C</a:t>
            </a:r>
          </a:p>
          <a:p>
            <a:pPr algn="ctr"/>
            <a:r>
              <a:rPr lang="en-GB" sz="2800" dirty="0" smtClean="0"/>
              <a:t>The style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9274623" y="4822235"/>
            <a:ext cx="2137893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D</a:t>
            </a:r>
            <a:endParaRPr lang="en-GB" sz="2800" b="1" dirty="0" smtClean="0"/>
          </a:p>
          <a:p>
            <a:pPr algn="ctr"/>
            <a:r>
              <a:rPr lang="en-GB" sz="2800" dirty="0" smtClean="0"/>
              <a:t>The Ovary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283" y="1711245"/>
            <a:ext cx="4156632" cy="27710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87558" y="2196935"/>
            <a:ext cx="2673367" cy="1200329"/>
          </a:xfrm>
          <a:prstGeom prst="rect">
            <a:avLst/>
          </a:prstGeom>
          <a:solidFill>
            <a:srgbClr val="C5FF8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</a:t>
            </a:r>
            <a:r>
              <a:rPr lang="en-GB" sz="2400" dirty="0" smtClean="0"/>
              <a:t> of these are true. </a:t>
            </a:r>
          </a:p>
          <a:p>
            <a:pPr algn="ctr"/>
            <a:r>
              <a:rPr lang="en-GB" sz="2400" dirty="0" smtClean="0"/>
              <a:t>Which one is </a:t>
            </a:r>
            <a:r>
              <a:rPr lang="en-GB" sz="2400" b="1" dirty="0" smtClean="0"/>
              <a:t>not</a:t>
            </a:r>
            <a:r>
              <a:rPr lang="en-GB" sz="2400" dirty="0" smtClean="0"/>
              <a:t> true?</a:t>
            </a:r>
            <a:endParaRPr lang="en-GB" sz="2400" dirty="0"/>
          </a:p>
        </p:txBody>
      </p:sp>
      <p:sp>
        <p:nvSpPr>
          <p:cNvPr id="9" name="Down Arrow 8"/>
          <p:cNvSpPr/>
          <p:nvPr/>
        </p:nvSpPr>
        <p:spPr>
          <a:xfrm>
            <a:off x="4498065" y="2797099"/>
            <a:ext cx="721035" cy="17308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51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45985" y="651492"/>
            <a:ext cx="7943043" cy="584775"/>
          </a:xfrm>
          <a:prstGeom prst="rect">
            <a:avLst/>
          </a:prstGeom>
          <a:solidFill>
            <a:srgbClr val="EBACF6"/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8"/>
            </a:pPr>
            <a:r>
              <a:rPr lang="en-GB" sz="3200" dirty="0" smtClean="0"/>
              <a:t>Together the female parts are called the …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13510" y="4978532"/>
            <a:ext cx="9563256" cy="960159"/>
            <a:chOff x="1479764" y="4325389"/>
            <a:chExt cx="9563256" cy="960159"/>
          </a:xfrm>
        </p:grpSpPr>
        <p:sp>
          <p:nvSpPr>
            <p:cNvPr id="5" name="TextBox 4"/>
            <p:cNvSpPr txBox="1"/>
            <p:nvPr/>
          </p:nvSpPr>
          <p:spPr>
            <a:xfrm>
              <a:off x="1479764" y="4325389"/>
              <a:ext cx="2723881" cy="954107"/>
            </a:xfrm>
            <a:prstGeom prst="rect">
              <a:avLst/>
            </a:prstGeom>
            <a:solidFill>
              <a:srgbClr val="EBACF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A</a:t>
              </a:r>
            </a:p>
            <a:p>
              <a:pPr algn="ctr"/>
              <a:r>
                <a:rPr lang="en-GB" sz="2800" dirty="0" smtClean="0"/>
                <a:t>The sepal</a:t>
              </a:r>
              <a:endParaRPr lang="en-GB" sz="28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06313" y="4325389"/>
              <a:ext cx="2665927" cy="954107"/>
            </a:xfrm>
            <a:prstGeom prst="rect">
              <a:avLst/>
            </a:prstGeom>
            <a:solidFill>
              <a:srgbClr val="EBACF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B</a:t>
              </a:r>
            </a:p>
            <a:p>
              <a:pPr algn="ctr"/>
              <a:r>
                <a:rPr lang="en-GB" sz="2800" dirty="0" smtClean="0"/>
                <a:t>The bud</a:t>
              </a:r>
              <a:endParaRPr lang="en-GB" sz="2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349356" y="4331441"/>
              <a:ext cx="2693664" cy="954107"/>
            </a:xfrm>
            <a:prstGeom prst="rect">
              <a:avLst/>
            </a:prstGeom>
            <a:solidFill>
              <a:srgbClr val="EBACF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C</a:t>
              </a:r>
            </a:p>
            <a:p>
              <a:pPr algn="ctr"/>
              <a:r>
                <a:rPr lang="en-GB" sz="2800" dirty="0" smtClean="0"/>
                <a:t>The carpel</a:t>
              </a:r>
              <a:endParaRPr lang="en-GB" sz="2800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431" y="1532806"/>
            <a:ext cx="2959182" cy="2959182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9169416" y="2761110"/>
            <a:ext cx="721035" cy="17308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99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9252" y="731050"/>
            <a:ext cx="8286634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9</a:t>
            </a:r>
            <a:r>
              <a:rPr lang="en-GB" sz="2800" dirty="0" smtClean="0"/>
              <a:t>.  Bees visit flowers to collect a sugary food called … </a:t>
            </a:r>
            <a:endParaRPr lang="en-GB" sz="2800" dirty="0"/>
          </a:p>
        </p:txBody>
      </p:sp>
      <p:pic>
        <p:nvPicPr>
          <p:cNvPr id="16" name="Picture 2" descr="Image result for flowering pla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747" y="1939711"/>
            <a:ext cx="4020848" cy="266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405316" y="4808494"/>
            <a:ext cx="2723881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A</a:t>
            </a:r>
          </a:p>
          <a:p>
            <a:pPr algn="ctr"/>
            <a:r>
              <a:rPr lang="en-GB" sz="2800" dirty="0" smtClean="0"/>
              <a:t>Nectar</a:t>
            </a:r>
            <a:endParaRPr lang="en-GB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4906313" y="4808493"/>
            <a:ext cx="2665927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B</a:t>
            </a:r>
          </a:p>
          <a:p>
            <a:pPr algn="ctr"/>
            <a:r>
              <a:rPr lang="en-GB" sz="2800" dirty="0" smtClean="0"/>
              <a:t>Pollen</a:t>
            </a:r>
            <a:endParaRPr lang="en-GB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8241072" y="4808493"/>
            <a:ext cx="2693664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C</a:t>
            </a:r>
          </a:p>
          <a:p>
            <a:pPr algn="ctr"/>
            <a:r>
              <a:rPr lang="en-GB" sz="2800" dirty="0" smtClean="0"/>
              <a:t>Syrup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7645">
            <a:off x="8200403" y="1875325"/>
            <a:ext cx="1737197" cy="13368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12918" flipV="1">
            <a:off x="1775746" y="3065820"/>
            <a:ext cx="1673840" cy="1112727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2406738" y="2756744"/>
            <a:ext cx="721035" cy="17308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95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9251" y="680250"/>
            <a:ext cx="1051919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10.  Bees fly from one flower to another, collecting nectar. Pollen from the stamens of one flower can attach to the stigma of another flower. This is called …</a:t>
            </a: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-979750" y="1666359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2050" name="Picture 2" descr="Image result for a bee covered in poll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393" y="1776061"/>
            <a:ext cx="4233447" cy="282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249251" y="4596596"/>
            <a:ext cx="8993109" cy="1322296"/>
            <a:chOff x="1140637" y="3967203"/>
            <a:chExt cx="8993109" cy="1322296"/>
          </a:xfrm>
        </p:grpSpPr>
        <p:sp>
          <p:nvSpPr>
            <p:cNvPr id="15" name="TextBox 14"/>
            <p:cNvSpPr txBox="1"/>
            <p:nvPr/>
          </p:nvSpPr>
          <p:spPr>
            <a:xfrm>
              <a:off x="1814406" y="3967203"/>
              <a:ext cx="15065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85688" y="3967203"/>
              <a:ext cx="12822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B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789226" y="3967203"/>
              <a:ext cx="21378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C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40637" y="4757320"/>
              <a:ext cx="2482631" cy="5232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/>
                <a:t>Infestation</a:t>
              </a:r>
              <a:endParaRPr lang="en-GB" sz="2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08172" y="4766279"/>
              <a:ext cx="2450768" cy="5232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/>
                <a:t>Pollination</a:t>
              </a:r>
              <a:endParaRPr lang="en-GB" sz="28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582600" y="4766279"/>
              <a:ext cx="2551146" cy="5232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/>
                <a:t>Investigation</a:t>
              </a:r>
              <a:endParaRPr lang="en-GB" sz="2800" dirty="0"/>
            </a:p>
          </p:txBody>
        </p:sp>
      </p:grpSp>
      <p:sp>
        <p:nvSpPr>
          <p:cNvPr id="12" name="Down Arrow 11"/>
          <p:cNvSpPr/>
          <p:nvPr/>
        </p:nvSpPr>
        <p:spPr>
          <a:xfrm>
            <a:off x="5420598" y="2661427"/>
            <a:ext cx="721035" cy="17308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99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11299" y="939802"/>
            <a:ext cx="6417888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11. After pollination, the flower will …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511299" y="4803938"/>
            <a:ext cx="2350496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A</a:t>
            </a:r>
          </a:p>
          <a:p>
            <a:pPr algn="ctr"/>
            <a:r>
              <a:rPr lang="en-GB" sz="2800" dirty="0" smtClean="0"/>
              <a:t>Shrivel and die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0618" y="4803939"/>
            <a:ext cx="2757708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B</a:t>
            </a:r>
          </a:p>
          <a:p>
            <a:pPr algn="ctr"/>
            <a:r>
              <a:rPr lang="en-GB" sz="2800" dirty="0" smtClean="0"/>
              <a:t>Make new petals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32304" y="4803937"/>
            <a:ext cx="2021453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C</a:t>
            </a:r>
          </a:p>
          <a:p>
            <a:pPr algn="ctr"/>
            <a:r>
              <a:rPr lang="en-GB" sz="2800" dirty="0" smtClean="0"/>
              <a:t>Bloom</a:t>
            </a:r>
          </a:p>
        </p:txBody>
      </p:sp>
      <p:sp>
        <p:nvSpPr>
          <p:cNvPr id="2" name="AutoShape 6" descr="Image result for blackberry fruit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99" y="1828800"/>
            <a:ext cx="3435927" cy="2470068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2326029" y="2762250"/>
            <a:ext cx="721035" cy="17308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88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06828" y="702528"/>
            <a:ext cx="9085962" cy="5196230"/>
            <a:chOff x="1506828" y="702528"/>
            <a:chExt cx="9085962" cy="5196230"/>
          </a:xfrm>
        </p:grpSpPr>
        <p:sp>
          <p:nvSpPr>
            <p:cNvPr id="4" name="TextBox 3"/>
            <p:cNvSpPr txBox="1"/>
            <p:nvPr/>
          </p:nvSpPr>
          <p:spPr>
            <a:xfrm>
              <a:off x="1506828" y="702528"/>
              <a:ext cx="9085962" cy="106689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12.  The pollen grains make a tube and travel down to the ovary where they join with the…</a:t>
              </a:r>
              <a:endParaRPr lang="en-GB" sz="3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06828" y="4944650"/>
              <a:ext cx="1944390" cy="9541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A</a:t>
              </a:r>
            </a:p>
            <a:p>
              <a:pPr algn="ctr"/>
              <a:r>
                <a:rPr lang="en-GB" sz="2800" dirty="0"/>
                <a:t>A</a:t>
              </a:r>
              <a:r>
                <a:rPr lang="en-GB" sz="2800" dirty="0" smtClean="0"/>
                <a:t>nthers</a:t>
              </a:r>
              <a:endParaRPr lang="en-GB" sz="2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92388" y="4944650"/>
              <a:ext cx="1866553" cy="9541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B</a:t>
              </a:r>
            </a:p>
            <a:p>
              <a:pPr algn="ctr"/>
              <a:r>
                <a:rPr lang="en-GB" sz="2800" dirty="0" smtClean="0"/>
                <a:t>Ovules</a:t>
              </a:r>
              <a:endParaRPr lang="en-GB" sz="2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600111" y="4944650"/>
              <a:ext cx="1992679" cy="9541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C</a:t>
              </a:r>
            </a:p>
            <a:p>
              <a:pPr algn="ctr"/>
              <a:r>
                <a:rPr lang="en-GB" sz="2800" dirty="0" smtClean="0"/>
                <a:t>Sepals</a:t>
              </a:r>
              <a:endParaRPr lang="en-GB" sz="2800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5850" y="2286000"/>
              <a:ext cx="2400300" cy="2286000"/>
            </a:xfrm>
            <a:prstGeom prst="rect">
              <a:avLst/>
            </a:prstGeom>
          </p:spPr>
        </p:pic>
      </p:grpSp>
      <p:sp>
        <p:nvSpPr>
          <p:cNvPr id="9" name="Down Arrow 8"/>
          <p:cNvSpPr/>
          <p:nvPr/>
        </p:nvSpPr>
        <p:spPr>
          <a:xfrm>
            <a:off x="5735482" y="3027447"/>
            <a:ext cx="721035" cy="17308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27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68552" y="5097542"/>
            <a:ext cx="2516030" cy="954107"/>
          </a:xfrm>
          <a:prstGeom prst="rect">
            <a:avLst/>
          </a:prstGeom>
          <a:solidFill>
            <a:srgbClr val="C5FF8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A</a:t>
            </a:r>
          </a:p>
          <a:p>
            <a:pPr algn="ctr"/>
            <a:r>
              <a:rPr lang="en-GB" sz="2800" dirty="0" smtClean="0"/>
              <a:t>Fertilised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842024" y="5097542"/>
            <a:ext cx="2225780" cy="954107"/>
          </a:xfrm>
          <a:prstGeom prst="rect">
            <a:avLst/>
          </a:prstGeom>
          <a:solidFill>
            <a:srgbClr val="C5FF8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C</a:t>
            </a:r>
          </a:p>
          <a:p>
            <a:pPr algn="ctr"/>
            <a:r>
              <a:rPr lang="en-GB" sz="2800" dirty="0" smtClean="0"/>
              <a:t>Sterilised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6961" y="1023885"/>
            <a:ext cx="6745939" cy="523220"/>
          </a:xfrm>
          <a:prstGeom prst="rect">
            <a:avLst/>
          </a:prstGeom>
          <a:solidFill>
            <a:srgbClr val="99FF33">
              <a:alpha val="52157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13. The ovules have now been 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48514" y="5099718"/>
            <a:ext cx="2727695" cy="954107"/>
          </a:xfrm>
          <a:prstGeom prst="rect">
            <a:avLst/>
          </a:prstGeom>
          <a:solidFill>
            <a:srgbClr val="C5FF8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B</a:t>
            </a:r>
          </a:p>
          <a:p>
            <a:pPr algn="ctr"/>
            <a:r>
              <a:rPr lang="en-GB" sz="2800" dirty="0" smtClean="0"/>
              <a:t>Pasteurised 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582" y="1789219"/>
            <a:ext cx="4089922" cy="3064034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2366049" y="2971800"/>
            <a:ext cx="721035" cy="17308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94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49251" y="731050"/>
            <a:ext cx="10601645" cy="4912400"/>
            <a:chOff x="1249251" y="731050"/>
            <a:chExt cx="10601645" cy="4912400"/>
          </a:xfrm>
        </p:grpSpPr>
        <p:sp>
          <p:nvSpPr>
            <p:cNvPr id="4" name="TextBox 3"/>
            <p:cNvSpPr txBox="1"/>
            <p:nvPr/>
          </p:nvSpPr>
          <p:spPr>
            <a:xfrm>
              <a:off x="1249251" y="4670571"/>
              <a:ext cx="2651281" cy="95410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A</a:t>
              </a:r>
            </a:p>
            <a:p>
              <a:pPr algn="ctr"/>
              <a:r>
                <a:rPr lang="en-GB" sz="2800" dirty="0" smtClean="0"/>
                <a:t>seed</a:t>
              </a:r>
              <a:endParaRPr lang="en-GB" sz="28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30655" y="4670571"/>
              <a:ext cx="2665927" cy="95410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B</a:t>
              </a:r>
            </a:p>
            <a:p>
              <a:pPr algn="ctr"/>
              <a:r>
                <a:rPr lang="en-GB" sz="2800" dirty="0" smtClean="0"/>
                <a:t>pip</a:t>
              </a:r>
              <a:endParaRPr lang="en-GB" sz="28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252326" y="4689343"/>
              <a:ext cx="3598570" cy="95410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C</a:t>
              </a:r>
            </a:p>
            <a:p>
              <a:pPr algn="ctr"/>
              <a:r>
                <a:rPr lang="en-GB" sz="2800" dirty="0" smtClean="0"/>
                <a:t>fruit</a:t>
              </a:r>
              <a:endParaRPr lang="en-GB" sz="2800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249251" y="731050"/>
              <a:ext cx="8536017" cy="58477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14. After </a:t>
              </a:r>
              <a:r>
                <a:rPr lang="en-GB" sz="3200" dirty="0" smtClean="0"/>
                <a:t>fertilisation</a:t>
              </a:r>
              <a:r>
                <a:rPr lang="en-GB" sz="3200" dirty="0" smtClean="0"/>
                <a:t>, the ovary grows into a …</a:t>
              </a:r>
              <a:endParaRPr lang="en-GB" sz="3200" dirty="0"/>
            </a:p>
          </p:txBody>
        </p:sp>
        <p:pic>
          <p:nvPicPr>
            <p:cNvPr id="9" name="Picture 2" descr="Image result for bee on runner bean flow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532" y="1465201"/>
              <a:ext cx="4099687" cy="3074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Down Arrow 9"/>
          <p:cNvSpPr/>
          <p:nvPr/>
        </p:nvSpPr>
        <p:spPr>
          <a:xfrm>
            <a:off x="9544960" y="2609850"/>
            <a:ext cx="721035" cy="17308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00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03318" y="844414"/>
            <a:ext cx="8992798" cy="584775"/>
          </a:xfrm>
          <a:prstGeom prst="rect">
            <a:avLst/>
          </a:prstGeom>
          <a:solidFill>
            <a:srgbClr val="C5FF8B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15.  Inside the fruit, the </a:t>
            </a:r>
            <a:r>
              <a:rPr lang="en-GB" sz="3200" dirty="0" smtClean="0"/>
              <a:t>fertilised </a:t>
            </a:r>
            <a:r>
              <a:rPr lang="en-GB" sz="3200" dirty="0" smtClean="0"/>
              <a:t>ovules turn into …</a:t>
            </a:r>
            <a:endParaRPr lang="en-GB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364043" y="5040747"/>
            <a:ext cx="1506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96387" y="5040747"/>
            <a:ext cx="128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97962" y="5055579"/>
            <a:ext cx="2137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84893" y="5647554"/>
            <a:ext cx="1535499" cy="523220"/>
          </a:xfrm>
          <a:prstGeom prst="rect">
            <a:avLst/>
          </a:prstGeom>
          <a:solidFill>
            <a:srgbClr val="C5FF8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seeds</a:t>
            </a:r>
            <a:endParaRPr lang="en-GB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4713496" y="5634902"/>
            <a:ext cx="1616553" cy="523220"/>
          </a:xfrm>
          <a:prstGeom prst="rect">
            <a:avLst/>
          </a:prstGeom>
          <a:solidFill>
            <a:srgbClr val="C5FF8B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blossoms</a:t>
            </a:r>
            <a:endParaRPr lang="en-GB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9024810" y="5647554"/>
            <a:ext cx="1471306" cy="523220"/>
          </a:xfrm>
          <a:prstGeom prst="rect">
            <a:avLst/>
          </a:prstGeom>
          <a:solidFill>
            <a:srgbClr val="C5FF8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pods</a:t>
            </a:r>
            <a:endParaRPr lang="en-GB" sz="2800" dirty="0"/>
          </a:p>
        </p:txBody>
      </p:sp>
      <p:pic>
        <p:nvPicPr>
          <p:cNvPr id="13" name="Picture 8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121" y="1607919"/>
            <a:ext cx="5173841" cy="344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Down Arrow 23"/>
          <p:cNvSpPr/>
          <p:nvPr/>
        </p:nvSpPr>
        <p:spPr>
          <a:xfrm>
            <a:off x="1756819" y="3226282"/>
            <a:ext cx="721035" cy="17308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23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5453" y="1274323"/>
            <a:ext cx="6169309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1. Plants can be used for making …</a:t>
            </a:r>
            <a:endParaRPr lang="en-GB" sz="3200" dirty="0"/>
          </a:p>
        </p:txBody>
      </p:sp>
      <p:grpSp>
        <p:nvGrpSpPr>
          <p:cNvPr id="7" name="Group 6"/>
          <p:cNvGrpSpPr/>
          <p:nvPr/>
        </p:nvGrpSpPr>
        <p:grpSpPr>
          <a:xfrm>
            <a:off x="1193462" y="2857418"/>
            <a:ext cx="10610019" cy="955497"/>
            <a:chOff x="1117099" y="3117643"/>
            <a:chExt cx="10610019" cy="955497"/>
          </a:xfrm>
        </p:grpSpPr>
        <p:sp>
          <p:nvSpPr>
            <p:cNvPr id="4" name="TextBox 3"/>
            <p:cNvSpPr txBox="1"/>
            <p:nvPr/>
          </p:nvSpPr>
          <p:spPr>
            <a:xfrm>
              <a:off x="1117099" y="3117643"/>
              <a:ext cx="1774392" cy="95410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A</a:t>
              </a:r>
            </a:p>
            <a:p>
              <a:pPr algn="ctr"/>
              <a:r>
                <a:rPr lang="en-GB" sz="2800" b="1" dirty="0" smtClean="0"/>
                <a:t>Perfume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310583" y="3117643"/>
              <a:ext cx="1828799" cy="95410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B</a:t>
              </a:r>
            </a:p>
            <a:p>
              <a:pPr algn="ctr"/>
              <a:r>
                <a:rPr lang="en-GB" sz="2800" b="1" dirty="0" smtClean="0"/>
                <a:t>Plastics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96947" y="3119033"/>
              <a:ext cx="2021453" cy="95410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C</a:t>
              </a:r>
            </a:p>
            <a:p>
              <a:pPr algn="ctr"/>
              <a:r>
                <a:rPr lang="en-GB" sz="2800" b="1" dirty="0" smtClean="0"/>
                <a:t>Poison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929187" y="3117643"/>
              <a:ext cx="1661375" cy="95410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D</a:t>
              </a:r>
            </a:p>
            <a:p>
              <a:pPr algn="ctr"/>
              <a:r>
                <a:rPr lang="en-GB" sz="2800" b="1" dirty="0" smtClean="0"/>
                <a:t>Medicine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001349" y="3117643"/>
              <a:ext cx="1725769" cy="95410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E</a:t>
              </a:r>
            </a:p>
            <a:p>
              <a:pPr algn="ctr"/>
              <a:r>
                <a:rPr lang="en-GB" sz="2800" b="1" dirty="0" smtClean="0"/>
                <a:t>Food</a:t>
              </a:r>
            </a:p>
          </p:txBody>
        </p:sp>
      </p:grpSp>
      <p:pic>
        <p:nvPicPr>
          <p:cNvPr id="14" name="Picture 8" descr="Image result for lavender perfu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70" y="3902651"/>
            <a:ext cx="1609858" cy="160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pois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675" y="3986398"/>
            <a:ext cx="2665595" cy="164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Image result for digitalis dru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187" y="4137016"/>
            <a:ext cx="1587107" cy="137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562" y="3986398"/>
            <a:ext cx="2369613" cy="1648617"/>
          </a:xfrm>
          <a:prstGeom prst="rect">
            <a:avLst/>
          </a:prstGeom>
        </p:spPr>
      </p:pic>
      <p:pic>
        <p:nvPicPr>
          <p:cNvPr id="1026" name="Picture 2" descr="Image result for plastic toy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217" y="4013482"/>
            <a:ext cx="1499027" cy="149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84373" y="5842957"/>
            <a:ext cx="3321177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Which one is </a:t>
            </a:r>
            <a:r>
              <a:rPr lang="en-GB" sz="2400" b="1" dirty="0" smtClean="0"/>
              <a:t>not</a:t>
            </a:r>
            <a:r>
              <a:rPr lang="en-GB" sz="2400" dirty="0" smtClean="0"/>
              <a:t> true?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4523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6134" y="4689343"/>
            <a:ext cx="2651281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A</a:t>
            </a:r>
          </a:p>
          <a:p>
            <a:pPr algn="ctr"/>
            <a:r>
              <a:rPr lang="en-GB" sz="2800" dirty="0" smtClean="0"/>
              <a:t>pollination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830655" y="4670571"/>
            <a:ext cx="2665927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B</a:t>
            </a:r>
          </a:p>
          <a:p>
            <a:pPr algn="ctr"/>
            <a:r>
              <a:rPr lang="en-GB" sz="2800" dirty="0" smtClean="0"/>
              <a:t>fertilisation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537334" y="4670571"/>
            <a:ext cx="2910479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C</a:t>
            </a:r>
          </a:p>
          <a:p>
            <a:pPr algn="ctr"/>
            <a:r>
              <a:rPr lang="en-GB" sz="2800" dirty="0" smtClean="0"/>
              <a:t>dispersal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249251" y="731050"/>
            <a:ext cx="9913554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16. Plants need to spread their seeds so they can find new places to grow. This is called…</a:t>
            </a:r>
            <a:endParaRPr lang="en-GB" sz="2800" dirty="0"/>
          </a:p>
        </p:txBody>
      </p:sp>
      <p:sp>
        <p:nvSpPr>
          <p:cNvPr id="10" name="Down Arrow 9"/>
          <p:cNvSpPr/>
          <p:nvPr/>
        </p:nvSpPr>
        <p:spPr>
          <a:xfrm>
            <a:off x="9632055" y="2321811"/>
            <a:ext cx="721035" cy="17308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Image result for dandelion see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415" y="1929457"/>
            <a:ext cx="3299167" cy="247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6828" y="702528"/>
            <a:ext cx="9580272" cy="97387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17.  There are lots of ways that seeds can be dispersed. Which one of these is </a:t>
            </a:r>
            <a:r>
              <a:rPr lang="en-GB" sz="2800" b="1" dirty="0" smtClean="0"/>
              <a:t>not</a:t>
            </a:r>
            <a:r>
              <a:rPr lang="en-GB" sz="2800" dirty="0" smtClean="0"/>
              <a:t> a method of seed dispersal?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09179" y="5004149"/>
            <a:ext cx="194439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A</a:t>
            </a:r>
          </a:p>
          <a:p>
            <a:pPr algn="ctr"/>
            <a:r>
              <a:rPr lang="en-GB" sz="2800" dirty="0" smtClean="0"/>
              <a:t>By wind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549338" y="5004149"/>
            <a:ext cx="1866553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B</a:t>
            </a:r>
          </a:p>
          <a:p>
            <a:pPr algn="ctr"/>
            <a:r>
              <a:rPr lang="en-GB" sz="2800" dirty="0" smtClean="0"/>
              <a:t>By animals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801572" y="5004148"/>
            <a:ext cx="1992679" cy="9541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D</a:t>
            </a:r>
            <a:endParaRPr lang="en-GB" sz="2800" b="1" dirty="0" smtClean="0"/>
          </a:p>
          <a:p>
            <a:pPr algn="ctr"/>
            <a:r>
              <a:rPr lang="en-GB" sz="2800" dirty="0" smtClean="0"/>
              <a:t>By water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911663" y="5004149"/>
            <a:ext cx="2394137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C</a:t>
            </a:r>
          </a:p>
          <a:p>
            <a:pPr algn="ctr"/>
            <a:r>
              <a:rPr lang="en-GB" sz="2800" dirty="0" smtClean="0"/>
              <a:t>By electricity</a:t>
            </a:r>
            <a:endParaRPr lang="en-GB" sz="2800" dirty="0"/>
          </a:p>
        </p:txBody>
      </p:sp>
      <p:pic>
        <p:nvPicPr>
          <p:cNvPr id="10" name="Picture 4" descr="Image result for seed po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930" y="1988332"/>
            <a:ext cx="2494093" cy="224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Image result for wild crab app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374" y="1994305"/>
            <a:ext cx="2505383" cy="224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Image result for english seed pod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196" y="1994305"/>
            <a:ext cx="2218650" cy="224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own Arrow 13"/>
          <p:cNvSpPr/>
          <p:nvPr/>
        </p:nvSpPr>
        <p:spPr>
          <a:xfrm>
            <a:off x="6743062" y="3112622"/>
            <a:ext cx="721035" cy="17308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77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49251" y="731050"/>
            <a:ext cx="10085381" cy="5370681"/>
            <a:chOff x="1249251" y="731050"/>
            <a:chExt cx="10085381" cy="5370681"/>
          </a:xfrm>
        </p:grpSpPr>
        <p:sp>
          <p:nvSpPr>
            <p:cNvPr id="3" name="TextBox 2"/>
            <p:cNvSpPr txBox="1"/>
            <p:nvPr/>
          </p:nvSpPr>
          <p:spPr>
            <a:xfrm>
              <a:off x="1286303" y="5147623"/>
              <a:ext cx="1990297" cy="954107"/>
            </a:xfrm>
            <a:prstGeom prst="rect">
              <a:avLst/>
            </a:prstGeom>
            <a:solidFill>
              <a:srgbClr val="B2FF6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A</a:t>
              </a:r>
            </a:p>
            <a:p>
              <a:pPr algn="ctr"/>
              <a:r>
                <a:rPr lang="en-GB" sz="2800" dirty="0" smtClean="0"/>
                <a:t>germination</a:t>
              </a:r>
              <a:endParaRPr lang="en-GB" sz="28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236046" y="5147624"/>
              <a:ext cx="2260535" cy="954107"/>
            </a:xfrm>
            <a:prstGeom prst="rect">
              <a:avLst/>
            </a:prstGeom>
            <a:solidFill>
              <a:srgbClr val="B2FF6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B</a:t>
              </a:r>
            </a:p>
            <a:p>
              <a:pPr algn="ctr"/>
              <a:r>
                <a:rPr lang="en-GB" sz="2800" dirty="0" smtClean="0"/>
                <a:t>radiation</a:t>
              </a:r>
              <a:endParaRPr lang="en-GB" sz="2800" b="1" dirty="0" smtClean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010650" y="5133499"/>
              <a:ext cx="2323982" cy="968231"/>
            </a:xfrm>
            <a:prstGeom prst="rect">
              <a:avLst/>
            </a:prstGeom>
            <a:solidFill>
              <a:srgbClr val="B2FF6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/>
                <a:t>C</a:t>
              </a:r>
            </a:p>
            <a:p>
              <a:pPr algn="ctr"/>
              <a:r>
                <a:rPr lang="en-GB" sz="2800" dirty="0" smtClean="0"/>
                <a:t>evaporation</a:t>
              </a:r>
              <a:endParaRPr lang="en-GB" sz="28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49251" y="731050"/>
              <a:ext cx="9913554" cy="954107"/>
            </a:xfrm>
            <a:prstGeom prst="rect">
              <a:avLst/>
            </a:prstGeom>
            <a:solidFill>
              <a:srgbClr val="B2FF65"/>
            </a:solidFill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18. When a seed lands in a suitable place, it will grow. When a seed begins to grow, it is called …</a:t>
              </a:r>
              <a:endParaRPr lang="en-GB" sz="2800" dirty="0"/>
            </a:p>
          </p:txBody>
        </p:sp>
      </p:grpSp>
      <p:pic>
        <p:nvPicPr>
          <p:cNvPr id="1026" name="Picture 2" descr="Image result for germinating bea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046" y="1780699"/>
            <a:ext cx="2260535" cy="336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own Arrow 8"/>
          <p:cNvSpPr/>
          <p:nvPr/>
        </p:nvSpPr>
        <p:spPr>
          <a:xfrm>
            <a:off x="1920933" y="3067050"/>
            <a:ext cx="721035" cy="17308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81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29749" y="468629"/>
            <a:ext cx="10114525" cy="6033039"/>
            <a:chOff x="1229749" y="468629"/>
            <a:chExt cx="10114525" cy="6033039"/>
          </a:xfrm>
        </p:grpSpPr>
        <p:sp>
          <p:nvSpPr>
            <p:cNvPr id="3" name="TextBox 2"/>
            <p:cNvSpPr txBox="1"/>
            <p:nvPr/>
          </p:nvSpPr>
          <p:spPr>
            <a:xfrm>
              <a:off x="2010950" y="5670671"/>
              <a:ext cx="1303750" cy="826986"/>
            </a:xfrm>
            <a:prstGeom prst="rect">
              <a:avLst/>
            </a:prstGeom>
            <a:solidFill>
              <a:srgbClr val="B2FF6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/>
                <a:t>A</a:t>
              </a:r>
            </a:p>
            <a:p>
              <a:pPr algn="ctr"/>
              <a:r>
                <a:rPr lang="en-GB" sz="2400" dirty="0" smtClean="0"/>
                <a:t>Life cycle</a:t>
              </a:r>
              <a:endParaRPr lang="en-GB" sz="24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494097" y="5670671"/>
              <a:ext cx="1384861" cy="830997"/>
            </a:xfrm>
            <a:prstGeom prst="rect">
              <a:avLst/>
            </a:prstGeom>
            <a:solidFill>
              <a:srgbClr val="B2FF6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/>
                <a:t>B</a:t>
              </a:r>
            </a:p>
            <a:p>
              <a:pPr algn="ctr"/>
              <a:r>
                <a:rPr lang="en-GB" sz="2400" dirty="0"/>
                <a:t>R</a:t>
              </a:r>
              <a:r>
                <a:rPr lang="en-GB" sz="2400" dirty="0" smtClean="0"/>
                <a:t>otation</a:t>
              </a:r>
              <a:endParaRPr lang="en-GB" sz="2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105980" y="5622907"/>
              <a:ext cx="1207766" cy="830997"/>
            </a:xfrm>
            <a:prstGeom prst="rect">
              <a:avLst/>
            </a:prstGeom>
            <a:solidFill>
              <a:srgbClr val="B2FF6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/>
                <a:t>C</a:t>
              </a:r>
            </a:p>
            <a:p>
              <a:pPr algn="ctr"/>
              <a:r>
                <a:rPr lang="en-GB" sz="2400" dirty="0"/>
                <a:t>C</a:t>
              </a:r>
              <a:r>
                <a:rPr lang="en-GB" sz="2400" dirty="0" smtClean="0"/>
                <a:t>ircle</a:t>
              </a:r>
              <a:endParaRPr lang="en-GB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29749" y="468629"/>
              <a:ext cx="10114525" cy="1200329"/>
            </a:xfrm>
            <a:prstGeom prst="rect">
              <a:avLst/>
            </a:prstGeom>
            <a:solidFill>
              <a:srgbClr val="B2FF65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19. A new plant will grow from the seed. In time this plant will produce a flower and then a fruit. Inside the fruit new seeds will form. Some of those seeds will find new places to grow and it will all begin again! This is the plant’s …</a:t>
              </a:r>
              <a:endParaRPr lang="en-GB" sz="2400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9750" y="1744135"/>
              <a:ext cx="3337536" cy="222331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097" y="1830353"/>
              <a:ext cx="2066925" cy="16002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5892" y="2701890"/>
              <a:ext cx="1943100" cy="14573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1993" y="4042626"/>
              <a:ext cx="1900158" cy="134838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7515" y="4159215"/>
              <a:ext cx="1969524" cy="1107857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>
            <a:xfrm flipV="1">
              <a:off x="4077977" y="2630453"/>
              <a:ext cx="1251462" cy="2253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1728788" y="3686175"/>
              <a:ext cx="1396587" cy="11572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7612072" y="2822505"/>
              <a:ext cx="1200533" cy="41754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5329439" y="4713143"/>
              <a:ext cx="119812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8672513" y="4159215"/>
              <a:ext cx="1181100" cy="68424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Down Arrow 16"/>
          <p:cNvSpPr/>
          <p:nvPr/>
        </p:nvSpPr>
        <p:spPr>
          <a:xfrm>
            <a:off x="2255693" y="3660134"/>
            <a:ext cx="721035" cy="17308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89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9251" y="731050"/>
            <a:ext cx="8131815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2. </a:t>
            </a:r>
            <a:r>
              <a:rPr lang="en-GB" sz="3200" dirty="0" smtClean="0"/>
              <a:t>A person who studies plants is called a ?</a:t>
            </a:r>
            <a:endParaRPr lang="en-GB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902275" y="4568118"/>
            <a:ext cx="1774392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A</a:t>
            </a:r>
          </a:p>
          <a:p>
            <a:pPr algn="ctr"/>
            <a:r>
              <a:rPr lang="en-GB" sz="2800" b="1" dirty="0" smtClean="0"/>
              <a:t>Geologist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15158" y="4584073"/>
            <a:ext cx="1828799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B</a:t>
            </a:r>
          </a:p>
          <a:p>
            <a:pPr algn="ctr"/>
            <a:r>
              <a:rPr lang="en-GB" sz="2800" b="1" dirty="0" smtClean="0"/>
              <a:t>Botanist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46547" y="4584072"/>
            <a:ext cx="2021453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C</a:t>
            </a:r>
          </a:p>
          <a:p>
            <a:pPr algn="ctr"/>
            <a:r>
              <a:rPr lang="en-GB" sz="2800" b="1" dirty="0" smtClean="0"/>
              <a:t>Chemist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601" y="1536280"/>
            <a:ext cx="2736106" cy="256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8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0888" y="729743"/>
            <a:ext cx="10267645" cy="523220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3. Most plants produce flowers. These are important because they … </a:t>
            </a:r>
            <a:endParaRPr lang="en-GB" sz="2800" dirty="0"/>
          </a:p>
        </p:txBody>
      </p:sp>
      <p:sp>
        <p:nvSpPr>
          <p:cNvPr id="2" name="AutoShape 4" descr="Image result for child pulling a suitc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Image result for child pulling a suitcas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770163" y="3700943"/>
            <a:ext cx="1506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79750" y="4029322"/>
            <a:ext cx="128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74363" y="3505596"/>
            <a:ext cx="2137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3453" y="4535310"/>
            <a:ext cx="2663976" cy="954107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Are bright and colourful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044111" y="4934510"/>
            <a:ext cx="2254977" cy="954107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Are attractive to humans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8715770" y="4457457"/>
            <a:ext cx="2249714" cy="954107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Enable plants to reproduce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545853" y="3623962"/>
            <a:ext cx="589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62" y="1482024"/>
            <a:ext cx="2494189" cy="249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5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8032" y="977736"/>
            <a:ext cx="9358668" cy="523220"/>
          </a:xfrm>
          <a:prstGeom prst="rect">
            <a:avLst/>
          </a:prstGeom>
          <a:solidFill>
            <a:srgbClr val="FFB3D9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4.  The reproductive parts in the centre of this flower are …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733510" y="4687818"/>
            <a:ext cx="1506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17563" y="4622299"/>
            <a:ext cx="128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52797" y="4709959"/>
            <a:ext cx="2137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04720" y="5319836"/>
            <a:ext cx="2564168" cy="469920"/>
          </a:xfrm>
          <a:prstGeom prst="rect">
            <a:avLst/>
          </a:prstGeom>
          <a:solidFill>
            <a:srgbClr val="FFB3D9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Stalks and heads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841799" y="5337442"/>
            <a:ext cx="2433758" cy="461665"/>
          </a:xfrm>
          <a:prstGeom prst="rect">
            <a:avLst/>
          </a:prstGeom>
          <a:solidFill>
            <a:srgbClr val="FFB3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Stems and petals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225201" y="5323964"/>
            <a:ext cx="2593087" cy="461665"/>
          </a:xfrm>
          <a:prstGeom prst="rect">
            <a:avLst/>
          </a:prstGeom>
          <a:solidFill>
            <a:srgbClr val="FFB3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M</a:t>
            </a:r>
            <a:r>
              <a:rPr lang="en-GB" sz="2400" dirty="0" smtClean="0"/>
              <a:t>ale and female</a:t>
            </a:r>
            <a:endParaRPr lang="en-GB" sz="2400" dirty="0"/>
          </a:p>
        </p:txBody>
      </p:sp>
      <p:pic>
        <p:nvPicPr>
          <p:cNvPr id="16" name="Picture 10" descr="Image result for lily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529" y="1465277"/>
            <a:ext cx="4108297" cy="341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85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97358" y="793220"/>
            <a:ext cx="5062988" cy="540279"/>
          </a:xfrm>
          <a:prstGeom prst="rect">
            <a:avLst/>
          </a:prstGeom>
          <a:solidFill>
            <a:srgbClr val="B2FF65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5.  The male parts are called the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474895" y="4340728"/>
            <a:ext cx="1506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86156" y="4503589"/>
            <a:ext cx="128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36393" y="4503589"/>
            <a:ext cx="2137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2659" y="5169924"/>
            <a:ext cx="1700841" cy="461665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Stigmas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154004" y="5167252"/>
            <a:ext cx="1480457" cy="461665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O</a:t>
            </a:r>
            <a:r>
              <a:rPr lang="en-GB" sz="2400" dirty="0" smtClean="0"/>
              <a:t>varies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9184965" y="5167252"/>
            <a:ext cx="1441027" cy="461665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Stamens</a:t>
            </a:r>
            <a:endParaRPr lang="en-GB" sz="2400" dirty="0"/>
          </a:p>
        </p:txBody>
      </p:sp>
      <p:pic>
        <p:nvPicPr>
          <p:cNvPr id="18" name="Picture 10" descr="Image result for lily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534" y="1440809"/>
            <a:ext cx="3683255" cy="306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166437" y="1333499"/>
            <a:ext cx="3501063" cy="7620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05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4764" y="833403"/>
            <a:ext cx="612305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6. It is the job of the stamens to make …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232033" y="4483377"/>
            <a:ext cx="1506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43034" y="4483377"/>
            <a:ext cx="128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35263" y="4693984"/>
            <a:ext cx="2137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70075" y="5331604"/>
            <a:ext cx="143050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Pollen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652843" y="5304199"/>
            <a:ext cx="225497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Ovules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9147206" y="5371094"/>
            <a:ext cx="111400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Petals</a:t>
            </a:r>
            <a:endParaRPr lang="en-GB" sz="2400" dirty="0"/>
          </a:p>
        </p:txBody>
      </p:sp>
      <p:pic>
        <p:nvPicPr>
          <p:cNvPr id="15" name="Picture 2" descr="Image result for stam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084" y="2240522"/>
            <a:ext cx="2566497" cy="171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45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4938</TotalTime>
  <Words>1178</Words>
  <Application>Microsoft Office PowerPoint</Application>
  <PresentationFormat>Widescreen</PresentationFormat>
  <Paragraphs>314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Searson</dc:creator>
  <cp:lastModifiedBy>Kevin</cp:lastModifiedBy>
  <cp:revision>97</cp:revision>
  <dcterms:created xsi:type="dcterms:W3CDTF">2016-07-11T09:09:47Z</dcterms:created>
  <dcterms:modified xsi:type="dcterms:W3CDTF">2017-02-21T15:53:13Z</dcterms:modified>
</cp:coreProperties>
</file>